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1" r:id="rId3"/>
    <p:sldId id="300" r:id="rId4"/>
    <p:sldId id="301" r:id="rId5"/>
    <p:sldId id="302" r:id="rId6"/>
    <p:sldId id="303" r:id="rId7"/>
    <p:sldId id="306" r:id="rId8"/>
    <p:sldId id="337" r:id="rId9"/>
    <p:sldId id="272" r:id="rId10"/>
    <p:sldId id="324" r:id="rId11"/>
    <p:sldId id="323" r:id="rId12"/>
    <p:sldId id="322" r:id="rId13"/>
    <p:sldId id="297" r:id="rId14"/>
    <p:sldId id="267" r:id="rId15"/>
    <p:sldId id="268" r:id="rId16"/>
    <p:sldId id="270" r:id="rId17"/>
    <p:sldId id="329" r:id="rId18"/>
    <p:sldId id="299" r:id="rId19"/>
    <p:sldId id="330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8" r:id="rId34"/>
    <p:sldId id="309" r:id="rId35"/>
    <p:sldId id="310" r:id="rId36"/>
    <p:sldId id="311" r:id="rId37"/>
    <p:sldId id="315" r:id="rId38"/>
    <p:sldId id="313" r:id="rId39"/>
    <p:sldId id="314" r:id="rId40"/>
    <p:sldId id="316" r:id="rId41"/>
    <p:sldId id="317" r:id="rId42"/>
    <p:sldId id="294" r:id="rId43"/>
    <p:sldId id="333" r:id="rId44"/>
    <p:sldId id="334" r:id="rId45"/>
    <p:sldId id="335" r:id="rId46"/>
    <p:sldId id="273" r:id="rId47"/>
    <p:sldId id="259" r:id="rId48"/>
    <p:sldId id="275" r:id="rId49"/>
    <p:sldId id="327" r:id="rId50"/>
    <p:sldId id="328" r:id="rId51"/>
    <p:sldId id="307" r:id="rId52"/>
    <p:sldId id="305" r:id="rId53"/>
    <p:sldId id="332" r:id="rId54"/>
    <p:sldId id="269" r:id="rId55"/>
    <p:sldId id="331" r:id="rId56"/>
    <p:sldId id="320" r:id="rId5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648" y="-33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AF0A-3A7B-2143-BED6-4C8C85395FE5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01AF-8566-3547-B1E4-4D417557FF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53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9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3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91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75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6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5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5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2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70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4E8A-EC3A-024B-834A-CB5244FD9D42}" type="datetimeFigureOut">
              <a:rPr lang="en-US" smtClean="0"/>
              <a:t>28/10/15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off.burger@cs.lth.s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52730"/>
            <a:ext cx="84201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Attribute Grammar controlled Rewriting</a:t>
            </a:r>
            <a:endParaRPr lang="en-GB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108505"/>
            <a:ext cx="6934200" cy="10567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Motivation and Overview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85900" y="4600009"/>
            <a:ext cx="6934200" cy="149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Christoff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Bürger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Department of Computer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Science,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Faculty of Engineering,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LTH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Lund University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Lund, Sweden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christoff.burger@cs.lth.se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6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0537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43741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301914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V="1">
            <a:off x="4537913" y="5975658"/>
            <a:ext cx="2312741" cy="8858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6850655" y="5087620"/>
            <a:ext cx="2400" cy="88803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V="1">
            <a:off x="1001626" y="4478614"/>
            <a:ext cx="0" cy="1505902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55694" y="5083191"/>
            <a:ext cx="4798" cy="896897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Gerade Verbindung 72" descr=" 700"/>
          <p:cNvCxnSpPr>
            <a:cxnSpLocks noChangeShapeType="1"/>
          </p:cNvCxnSpPr>
          <p:nvPr/>
        </p:nvCxnSpPr>
        <p:spPr bwMode="auto">
          <a:xfrm>
            <a:off x="349068" y="6183827"/>
            <a:ext cx="1960073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Gerade Verbindung 72" descr=" 700"/>
          <p:cNvCxnSpPr>
            <a:cxnSpLocks noChangeShapeType="1"/>
          </p:cNvCxnSpPr>
          <p:nvPr/>
        </p:nvCxnSpPr>
        <p:spPr bwMode="auto">
          <a:xfrm flipV="1">
            <a:off x="349068" y="2270697"/>
            <a:ext cx="0" cy="391313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Gerade Verbindung 72" descr=" 700"/>
          <p:cNvCxnSpPr>
            <a:cxnSpLocks noChangeShapeType="1"/>
          </p:cNvCxnSpPr>
          <p:nvPr/>
        </p:nvCxnSpPr>
        <p:spPr bwMode="auto">
          <a:xfrm>
            <a:off x="349069" y="2266267"/>
            <a:ext cx="5333221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Gerade Verbindung 72" descr=" 700"/>
          <p:cNvCxnSpPr>
            <a:cxnSpLocks noChangeShapeType="1"/>
            <a:endCxn id="91" idx="0"/>
          </p:cNvCxnSpPr>
          <p:nvPr/>
        </p:nvCxnSpPr>
        <p:spPr bwMode="auto">
          <a:xfrm>
            <a:off x="5672693" y="2268481"/>
            <a:ext cx="582983" cy="40083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Group 636"/>
          <p:cNvGrpSpPr>
            <a:grpSpLocks/>
          </p:cNvGrpSpPr>
          <p:nvPr/>
        </p:nvGrpSpPr>
        <p:grpSpPr bwMode="auto">
          <a:xfrm rot="10800000">
            <a:off x="838487" y="5685551"/>
            <a:ext cx="206323" cy="201524"/>
            <a:chOff x="1454150" y="989112"/>
            <a:chExt cx="136525" cy="144016"/>
          </a:xfrm>
        </p:grpSpPr>
        <p:sp>
          <p:nvSpPr>
            <p:cNvPr id="86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87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V="1">
            <a:off x="2328335" y="5083190"/>
            <a:ext cx="0" cy="110506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>
            <a:off x="1001627" y="4476401"/>
            <a:ext cx="4359183" cy="664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V="1">
            <a:off x="1344699" y="4277090"/>
            <a:ext cx="0" cy="1993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5356011" y="3674730"/>
            <a:ext cx="0" cy="803885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99" name="Gerade Verbindung 72" descr=" 700"/>
          <p:cNvCxnSpPr>
            <a:cxnSpLocks noChangeShapeType="1"/>
            <a:endCxn id="149" idx="1"/>
          </p:cNvCxnSpPr>
          <p:nvPr/>
        </p:nvCxnSpPr>
        <p:spPr bwMode="auto">
          <a:xfrm>
            <a:off x="5200067" y="2472222"/>
            <a:ext cx="340674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567389" y="2467791"/>
            <a:ext cx="4632679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Gerade Verbindung 72" descr=" 700"/>
          <p:cNvCxnSpPr>
            <a:cxnSpLocks noChangeShapeType="1"/>
          </p:cNvCxnSpPr>
          <p:nvPr/>
        </p:nvCxnSpPr>
        <p:spPr bwMode="auto">
          <a:xfrm>
            <a:off x="567388" y="2470007"/>
            <a:ext cx="0" cy="251131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  <a:stCxn id="75" idx="1"/>
          </p:cNvCxnSpPr>
          <p:nvPr/>
        </p:nvCxnSpPr>
        <p:spPr bwMode="auto">
          <a:xfrm flipH="1" flipV="1">
            <a:off x="567388" y="4981320"/>
            <a:ext cx="820495" cy="2216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Gerade Verbindung 72" descr=" 700"/>
          <p:cNvCxnSpPr>
            <a:cxnSpLocks noChangeShapeType="1"/>
            <a:endCxn id="65" idx="2"/>
          </p:cNvCxnSpPr>
          <p:nvPr/>
        </p:nvCxnSpPr>
        <p:spPr bwMode="auto">
          <a:xfrm flipV="1">
            <a:off x="3222002" y="5083192"/>
            <a:ext cx="0" cy="71087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4" name="Group 643"/>
          <p:cNvGrpSpPr>
            <a:grpSpLocks/>
          </p:cNvGrpSpPr>
          <p:nvPr/>
        </p:nvGrpSpPr>
        <p:grpSpPr bwMode="auto">
          <a:xfrm rot="16200000">
            <a:off x="689281" y="4816796"/>
            <a:ext cx="190452" cy="218320"/>
            <a:chOff x="1454150" y="989112"/>
            <a:chExt cx="136525" cy="144016"/>
          </a:xfrm>
        </p:grpSpPr>
        <p:sp>
          <p:nvSpPr>
            <p:cNvPr id="1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0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>
            <a:off x="785706" y="3172023"/>
            <a:ext cx="0" cy="261318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9" name="Group 636"/>
          <p:cNvGrpSpPr>
            <a:grpSpLocks/>
          </p:cNvGrpSpPr>
          <p:nvPr/>
        </p:nvGrpSpPr>
        <p:grpSpPr bwMode="auto">
          <a:xfrm rot="10800000">
            <a:off x="2165196" y="5568179"/>
            <a:ext cx="206323" cy="606790"/>
            <a:chOff x="1454150" y="989112"/>
            <a:chExt cx="136525" cy="144016"/>
          </a:xfrm>
        </p:grpSpPr>
        <p:sp>
          <p:nvSpPr>
            <p:cNvPr id="110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11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>
            <a:off x="1001626" y="5980088"/>
            <a:ext cx="3046869" cy="442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>
            <a:off x="785707" y="5782992"/>
            <a:ext cx="2436296" cy="11072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Gerade Verbindung 72" descr=" 700"/>
          <p:cNvCxnSpPr>
            <a:cxnSpLocks noChangeShapeType="1"/>
          </p:cNvCxnSpPr>
          <p:nvPr/>
        </p:nvCxnSpPr>
        <p:spPr bwMode="auto">
          <a:xfrm flipH="1">
            <a:off x="5356012" y="5280285"/>
            <a:ext cx="544596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Gerade Verbindung 72" descr=" 700"/>
          <p:cNvCxnSpPr>
            <a:cxnSpLocks noChangeShapeType="1"/>
            <a:stCxn id="60" idx="2"/>
          </p:cNvCxnSpPr>
          <p:nvPr/>
        </p:nvCxnSpPr>
        <p:spPr bwMode="auto">
          <a:xfrm flipH="1">
            <a:off x="5905863" y="5083191"/>
            <a:ext cx="103905" cy="19709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  <a:endCxn id="15" idx="5"/>
          </p:cNvCxnSpPr>
          <p:nvPr/>
        </p:nvCxnSpPr>
        <p:spPr bwMode="auto">
          <a:xfrm flipH="1" flipV="1">
            <a:off x="5077714" y="5054401"/>
            <a:ext cx="278296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  <a:endCxn id="50" idx="0"/>
          </p:cNvCxnSpPr>
          <p:nvPr/>
        </p:nvCxnSpPr>
        <p:spPr bwMode="auto">
          <a:xfrm flipH="1">
            <a:off x="1519835" y="3167593"/>
            <a:ext cx="2400" cy="30561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>
            <a:off x="785707" y="3172022"/>
            <a:ext cx="3231727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  <a:stCxn id="57" idx="0"/>
          </p:cNvCxnSpPr>
          <p:nvPr/>
        </p:nvCxnSpPr>
        <p:spPr bwMode="auto">
          <a:xfrm flipH="1" flipV="1">
            <a:off x="4017433" y="3174238"/>
            <a:ext cx="509685" cy="301181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38" name="Gerade Verbindung 72" descr=" 700"/>
          <p:cNvCxnSpPr>
            <a:cxnSpLocks noChangeShapeType="1"/>
          </p:cNvCxnSpPr>
          <p:nvPr/>
        </p:nvCxnSpPr>
        <p:spPr bwMode="auto">
          <a:xfrm flipV="1">
            <a:off x="4537914" y="5683336"/>
            <a:ext cx="2400" cy="30118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76" name="Rectangle 175"/>
          <p:cNvSpPr/>
          <p:nvPr/>
        </p:nvSpPr>
        <p:spPr>
          <a:xfrm rot="16200000">
            <a:off x="8874013" y="2934185"/>
            <a:ext cx="790382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semantic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overlay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 rot="16200000">
            <a:off x="5926317" y="2525394"/>
            <a:ext cx="1780769" cy="4650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ASG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3" name="Right Brace 182"/>
          <p:cNvSpPr/>
          <p:nvPr/>
        </p:nvSpPr>
        <p:spPr>
          <a:xfrm rot="10800000">
            <a:off x="7084820" y="1953447"/>
            <a:ext cx="179431" cy="1603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00" dirty="0">
              <a:latin typeface="Microsoft Sans Serif"/>
              <a:cs typeface="Microsoft Sans Serif"/>
            </a:endParaRPr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154675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/>
      <p:bldP spid="180" grpId="0"/>
      <p:bldP spid="1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</a:t>
            </a:r>
            <a:r>
              <a:rPr lang="en-GB" dirty="0"/>
              <a:t>r</a:t>
            </a:r>
            <a:r>
              <a:rPr lang="en-GB" dirty="0" smtClean="0"/>
              <a:t>ewriting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rewriting = </a:t>
            </a:r>
            <a:r>
              <a:rPr lang="en-GB" dirty="0" smtClean="0">
                <a:solidFill>
                  <a:srgbClr val="008000"/>
                </a:solidFill>
              </a:rPr>
              <a:t>RAGs</a:t>
            </a:r>
            <a:r>
              <a:rPr lang="en-GB" dirty="0" smtClean="0"/>
              <a:t> + </a:t>
            </a:r>
            <a:r>
              <a:rPr lang="en-GB" dirty="0" smtClean="0">
                <a:solidFill>
                  <a:srgbClr val="3366FF"/>
                </a:solidFill>
              </a:rPr>
              <a:t>rewriting</a:t>
            </a:r>
          </a:p>
          <a:p>
            <a:pPr lvl="1"/>
            <a:r>
              <a:rPr lang="en-GB" dirty="0" smtClean="0"/>
              <a:t>RAG for declarative </a:t>
            </a:r>
            <a:r>
              <a:rPr lang="en-GB" dirty="0" smtClean="0">
                <a:solidFill>
                  <a:srgbClr val="008000"/>
                </a:solidFill>
              </a:rPr>
              <a:t>analyses</a:t>
            </a:r>
          </a:p>
          <a:p>
            <a:pPr lvl="1"/>
            <a:r>
              <a:rPr lang="en-GB" dirty="0" smtClean="0"/>
              <a:t>graph rewriting for ASG </a:t>
            </a:r>
            <a:r>
              <a:rPr lang="en-GB" dirty="0" smtClean="0">
                <a:solidFill>
                  <a:srgbClr val="3366FF"/>
                </a:solidFill>
              </a:rPr>
              <a:t>transformations</a:t>
            </a:r>
          </a:p>
          <a:p>
            <a:pPr lvl="1"/>
            <a:r>
              <a:rPr lang="en-GB" dirty="0" smtClean="0"/>
              <a:t>seamless combination:</a:t>
            </a:r>
          </a:p>
          <a:p>
            <a:pPr lvl="2"/>
            <a:r>
              <a:rPr lang="en-GB" dirty="0" smtClean="0"/>
              <a:t>use of analyses to deduce rewrites</a:t>
            </a:r>
          </a:p>
          <a:p>
            <a:pPr lvl="2"/>
            <a:r>
              <a:rPr lang="en-GB" dirty="0" smtClean="0"/>
              <a:t>rewrites automatically update analyses</a:t>
            </a:r>
          </a:p>
          <a:p>
            <a:pPr marL="914400" lvl="2" indent="0">
              <a:buNone/>
            </a:pPr>
            <a:r>
              <a:rPr lang="en-GB" dirty="0" smtClean="0"/>
              <a:t>&gt;&gt; incremental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230711" y="3803650"/>
            <a:ext cx="322260" cy="666750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540633" y="3891019"/>
            <a:ext cx="204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mutual control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8169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RACR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GB" dirty="0" smtClean="0"/>
              <a:t>eference implementation of RAG-controlled 	rewriting in </a:t>
            </a:r>
            <a:r>
              <a:rPr lang="en-GB" i="1" dirty="0" smtClean="0"/>
              <a:t>Scheme.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 algn="ctr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199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Implementation</a:t>
            </a:r>
            <a:br>
              <a:rPr lang="en-GB" b="1" dirty="0" smtClean="0"/>
            </a:br>
            <a:r>
              <a:rPr lang="en-GB" dirty="0" smtClean="0"/>
              <a:t>How works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attribute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ependency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raphs &amp; incremental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valuation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1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/>
          <p:cNvGrpSpPr/>
          <p:nvPr/>
        </p:nvGrpSpPr>
        <p:grpSpPr>
          <a:xfrm>
            <a:off x="632883" y="1465648"/>
            <a:ext cx="8668193" cy="2033566"/>
            <a:chOff x="584199" y="1414848"/>
            <a:chExt cx="8001409" cy="2033566"/>
          </a:xfrm>
        </p:grpSpPr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146" y="1777094"/>
              <a:ext cx="1950720" cy="1671320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584199" y="2125828"/>
              <a:ext cx="2991735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GB" dirty="0" smtClean="0">
                  <a:solidFill>
                    <a:srgbClr val="008000"/>
                  </a:solidFill>
                </a:rPr>
                <a:t>query</a:t>
              </a:r>
              <a:r>
                <a:rPr lang="en-GB" dirty="0" smtClean="0"/>
                <a:t> </a:t>
              </a:r>
              <a:r>
                <a:rPr lang="en-GB" dirty="0" smtClean="0">
                  <a:solidFill>
                    <a:srgbClr val="008000"/>
                  </a:solidFill>
                </a:rPr>
                <a:t>functions</a:t>
              </a:r>
              <a:r>
                <a:rPr lang="en-GB" dirty="0" smtClean="0"/>
                <a:t> to access ASG</a:t>
              </a:r>
              <a:endParaRPr lang="en-GB" dirty="0" smtClean="0">
                <a:sym typeface="Wingdings"/>
              </a:endParaRPr>
            </a:p>
            <a:p>
              <a:pPr algn="r"/>
              <a:r>
                <a:rPr lang="en-GB" sz="1600" dirty="0" smtClean="0">
                  <a:sym typeface="Wingdings"/>
                </a:rPr>
                <a:t>add dependencies on queried informa</a:t>
              </a:r>
              <a:r>
                <a:rPr lang="en-GB" sz="1400" dirty="0" smtClean="0">
                  <a:sym typeface="Wingdings"/>
                </a:rPr>
                <a:t>tion</a:t>
              </a: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84200" y="1414848"/>
              <a:ext cx="8001000" cy="445091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/>
                <a:t>well balanced set of functions</a:t>
              </a:r>
              <a:endParaRPr lang="en-GB" sz="2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574405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</a:t>
              </a:r>
              <a:endParaRPr lang="en-GB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577599" y="2125828"/>
              <a:ext cx="3008009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 smtClean="0">
                  <a:solidFill>
                    <a:srgbClr val="3366FF"/>
                  </a:solidFill>
                  <a:sym typeface="Wingdings"/>
                </a:rPr>
                <a:t>rewrite functions</a:t>
              </a:r>
              <a:r>
                <a:rPr lang="en-GB" dirty="0" smtClean="0">
                  <a:solidFill>
                    <a:srgbClr val="000000"/>
                  </a:solidFill>
                  <a:sym typeface="Wingdings"/>
                </a:rPr>
                <a:t> to</a:t>
              </a:r>
              <a:r>
                <a:rPr lang="en-GB" dirty="0" smtClean="0">
                  <a:sym typeface="Wingdings"/>
                </a:rPr>
                <a:t> change ASG</a:t>
              </a:r>
            </a:p>
            <a:p>
              <a:r>
                <a:rPr lang="en-GB" sz="1600" dirty="0" smtClean="0">
                  <a:sym typeface="Wingdings"/>
                </a:rPr>
                <a:t>invalidate attributes depending on rewritten information</a:t>
              </a:r>
              <a:endParaRPr lang="en-GB" sz="16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5220903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</a:t>
              </a:r>
              <a:endParaRPr lang="en-GB" dirty="0"/>
            </a:p>
          </p:txBody>
        </p:sp>
        <p:sp>
          <p:nvSpPr>
            <p:cNvPr id="322" name="Trapezoid 321"/>
            <p:cNvSpPr/>
            <p:nvPr/>
          </p:nvSpPr>
          <p:spPr>
            <a:xfrm>
              <a:off x="3972257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Trapezoid 334"/>
            <p:cNvSpPr/>
            <p:nvPr/>
          </p:nvSpPr>
          <p:spPr>
            <a:xfrm>
              <a:off x="4886194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632883" y="3433892"/>
            <a:ext cx="8667750" cy="2611308"/>
            <a:chOff x="584200" y="1655892"/>
            <a:chExt cx="8001000" cy="2611308"/>
          </a:xfrm>
        </p:grpSpPr>
        <p:sp>
          <p:nvSpPr>
            <p:cNvPr id="320" name="Rectangle 319"/>
            <p:cNvSpPr/>
            <p:nvPr/>
          </p:nvSpPr>
          <p:spPr>
            <a:xfrm>
              <a:off x="2901950" y="1655905"/>
              <a:ext cx="3352800" cy="1998290"/>
            </a:xfrm>
            <a:prstGeom prst="rect">
              <a:avLst/>
            </a:prstGeom>
            <a:noFill/>
            <a:ln w="3810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84200" y="1655892"/>
              <a:ext cx="2298548" cy="72572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query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86500" y="1655892"/>
              <a:ext cx="2298700" cy="725714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rewrite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027281" y="1732104"/>
              <a:ext cx="3119533" cy="1827657"/>
              <a:chOff x="1603375" y="1482725"/>
              <a:chExt cx="5776913" cy="338455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1870075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25613" y="2854325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7256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Rectangle 9"/>
              <p:cNvSpPr/>
              <p:nvPr/>
            </p:nvSpPr>
            <p:spPr bwMode="auto">
              <a:xfrm>
                <a:off x="2092325" y="4149725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1" name="Gerade Verbindung 72" descr=" 700"/>
              <p:cNvCxnSpPr>
                <a:cxnSpLocks noChangeShapeType="1"/>
                <a:endCxn id="10" idx="2"/>
              </p:cNvCxnSpPr>
              <p:nvPr/>
            </p:nvCxnSpPr>
            <p:spPr bwMode="auto">
              <a:xfrm flipV="1">
                <a:off x="2051050" y="4221163"/>
                <a:ext cx="185738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Rectangle 11"/>
              <p:cNvSpPr/>
              <p:nvPr/>
            </p:nvSpPr>
            <p:spPr bwMode="auto">
              <a:xfrm>
                <a:off x="3498850" y="4149725"/>
                <a:ext cx="287338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354388" y="4222750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354388" y="4149725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Rectangle 14"/>
              <p:cNvSpPr/>
              <p:nvPr/>
            </p:nvSpPr>
            <p:spPr bwMode="auto">
              <a:xfrm>
                <a:off x="4913313" y="4149725"/>
                <a:ext cx="287337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68850" y="4222750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768850" y="4149725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7"/>
              <p:cNvSpPr/>
              <p:nvPr/>
            </p:nvSpPr>
            <p:spPr bwMode="auto">
              <a:xfrm>
                <a:off x="6405563" y="4152900"/>
                <a:ext cx="287337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61100" y="4224338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61100" y="4151313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Rectangle 20"/>
              <p:cNvSpPr/>
              <p:nvPr/>
            </p:nvSpPr>
            <p:spPr bwMode="auto">
              <a:xfrm>
                <a:off x="6356350" y="2781300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5019675" y="2781300"/>
                <a:ext cx="288925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4914900" y="1482725"/>
                <a:ext cx="504825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Prog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4340225" y="205898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25" name="Gerade Verbindung 72" descr=" 700"/>
              <p:cNvCxnSpPr>
                <a:cxnSpLocks noChangeShapeType="1"/>
                <a:stCxn id="23" idx="4"/>
                <a:endCxn id="24" idx="0"/>
              </p:cNvCxnSpPr>
              <p:nvPr/>
            </p:nvCxnSpPr>
            <p:spPr bwMode="auto">
              <a:xfrm flipH="1">
                <a:off x="4556125" y="1627188"/>
                <a:ext cx="611188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Gerade Verbindung 72" descr=" 700"/>
              <p:cNvCxnSpPr>
                <a:cxnSpLocks noChangeShapeType="1"/>
                <a:stCxn id="23" idx="4"/>
              </p:cNvCxnSpPr>
              <p:nvPr/>
            </p:nvCxnSpPr>
            <p:spPr bwMode="auto">
              <a:xfrm>
                <a:off x="5167313" y="1627188"/>
                <a:ext cx="61277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Gerade Verbindung 72" descr=" 700"/>
              <p:cNvCxnSpPr>
                <a:cxnSpLocks noChangeShapeType="1"/>
                <a:stCxn id="24" idx="4"/>
                <a:endCxn id="69" idx="0"/>
              </p:cNvCxnSpPr>
              <p:nvPr/>
            </p:nvCxnSpPr>
            <p:spPr bwMode="auto">
              <a:xfrm flipH="1">
                <a:off x="2227263" y="2203450"/>
                <a:ext cx="2328862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" name="Oval 27"/>
              <p:cNvSpPr/>
              <p:nvPr/>
            </p:nvSpPr>
            <p:spPr bwMode="auto">
              <a:xfrm>
                <a:off x="3811588" y="2635250"/>
                <a:ext cx="503237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Block</a:t>
                </a:r>
              </a:p>
            </p:txBody>
          </p:sp>
          <p:cxnSp>
            <p:nvCxnSpPr>
              <p:cNvPr id="29" name="Gerade Verbindung 72" descr=" 700"/>
              <p:cNvCxnSpPr>
                <a:cxnSpLocks noChangeShapeType="1"/>
                <a:stCxn id="24" idx="4"/>
                <a:endCxn id="28" idx="0"/>
              </p:cNvCxnSpPr>
              <p:nvPr/>
            </p:nvCxnSpPr>
            <p:spPr bwMode="auto">
              <a:xfrm flipH="1">
                <a:off x="4064000" y="2203450"/>
                <a:ext cx="49212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Gerade Verbindung 72" descr=" 700"/>
              <p:cNvCxnSpPr>
                <a:cxnSpLocks noChangeShapeType="1"/>
                <a:stCxn id="42" idx="4"/>
                <a:endCxn id="31" idx="3"/>
              </p:cNvCxnSpPr>
              <p:nvPr/>
            </p:nvCxnSpPr>
            <p:spPr bwMode="auto">
              <a:xfrm flipH="1">
                <a:off x="3816350" y="4146550"/>
                <a:ext cx="1588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Diagonal liegende Ecken des Rechtecks schneiden 452"/>
              <p:cNvSpPr/>
              <p:nvPr/>
            </p:nvSpPr>
            <p:spPr bwMode="auto">
              <a:xfrm>
                <a:off x="3744913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2" name="Gerade Verbindung 72" descr=" 700"/>
              <p:cNvCxnSpPr>
                <a:cxnSpLocks noChangeShapeType="1"/>
                <a:stCxn id="40" idx="4"/>
                <a:endCxn id="42" idx="0"/>
              </p:cNvCxnSpPr>
              <p:nvPr/>
            </p:nvCxnSpPr>
            <p:spPr bwMode="auto">
              <a:xfrm flipH="1">
                <a:off x="3817938" y="3213100"/>
                <a:ext cx="249237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Oval 32"/>
              <p:cNvSpPr/>
              <p:nvPr/>
            </p:nvSpPr>
            <p:spPr bwMode="auto">
              <a:xfrm>
                <a:off x="5049838" y="40036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34" name="Diagonal liegende Ecken des Rechtecks schneiden 743"/>
              <p:cNvSpPr/>
              <p:nvPr/>
            </p:nvSpPr>
            <p:spPr bwMode="auto">
              <a:xfrm>
                <a:off x="5418138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5" name="Gerade Verbindung 72" descr=" 700"/>
              <p:cNvCxnSpPr>
                <a:cxnSpLocks noChangeShapeType="1"/>
                <a:stCxn id="33" idx="4"/>
              </p:cNvCxnSpPr>
              <p:nvPr/>
            </p:nvCxnSpPr>
            <p:spPr bwMode="auto">
              <a:xfrm flipH="1">
                <a:off x="5059363" y="4148138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Gerade Verbindung 72" descr=" 700"/>
              <p:cNvCxnSpPr>
                <a:cxnSpLocks noChangeShapeType="1"/>
                <a:stCxn id="40" idx="4"/>
                <a:endCxn id="33" idx="0"/>
              </p:cNvCxnSpPr>
              <p:nvPr/>
            </p:nvCxnSpPr>
            <p:spPr bwMode="auto">
              <a:xfrm>
                <a:off x="4067175" y="3213100"/>
                <a:ext cx="1198563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Gerade Verbindung 72" descr=" 700"/>
              <p:cNvCxnSpPr>
                <a:cxnSpLocks noChangeShapeType="1"/>
                <a:stCxn id="40" idx="4"/>
                <a:endCxn id="47" idx="0"/>
              </p:cNvCxnSpPr>
              <p:nvPr/>
            </p:nvCxnSpPr>
            <p:spPr bwMode="auto">
              <a:xfrm>
                <a:off x="4067175" y="3213100"/>
                <a:ext cx="26638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Gerade Verbindung 72" descr=" 700"/>
              <p:cNvCxnSpPr>
                <a:cxnSpLocks noChangeShapeType="1"/>
                <a:stCxn id="24" idx="4"/>
                <a:endCxn id="57" idx="0"/>
              </p:cNvCxnSpPr>
              <p:nvPr/>
            </p:nvCxnSpPr>
            <p:spPr bwMode="auto">
              <a:xfrm>
                <a:off x="4556125" y="2203450"/>
                <a:ext cx="793750" cy="430213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Gerade Verbindung 72" descr=" 700"/>
              <p:cNvCxnSpPr>
                <a:cxnSpLocks noChangeShapeType="1"/>
                <a:stCxn id="24" idx="4"/>
                <a:endCxn id="62" idx="0"/>
              </p:cNvCxnSpPr>
              <p:nvPr/>
            </p:nvCxnSpPr>
            <p:spPr bwMode="auto">
              <a:xfrm>
                <a:off x="4556125" y="2203450"/>
                <a:ext cx="2151063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Oval 39"/>
              <p:cNvSpPr/>
              <p:nvPr/>
            </p:nvSpPr>
            <p:spPr bwMode="auto">
              <a:xfrm>
                <a:off x="3851275" y="306863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41" name="Gerade Verbindung 72" descr=" 700"/>
              <p:cNvCxnSpPr>
                <a:cxnSpLocks noChangeShapeType="1"/>
                <a:stCxn id="28" idx="4"/>
                <a:endCxn id="40" idx="0"/>
              </p:cNvCxnSpPr>
              <p:nvPr/>
            </p:nvCxnSpPr>
            <p:spPr bwMode="auto">
              <a:xfrm>
                <a:off x="4064000" y="2779713"/>
                <a:ext cx="3175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" name="Oval 41"/>
              <p:cNvSpPr/>
              <p:nvPr/>
            </p:nvSpPr>
            <p:spPr bwMode="auto">
              <a:xfrm>
                <a:off x="3638550" y="4003675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3" name="Gerade Verbindung 72" descr=" 700"/>
              <p:cNvCxnSpPr>
                <a:cxnSpLocks noChangeShapeType="1"/>
                <a:stCxn id="42" idx="6"/>
              </p:cNvCxnSpPr>
              <p:nvPr/>
            </p:nvCxnSpPr>
            <p:spPr bwMode="auto">
              <a:xfrm>
                <a:off x="39989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Gerade Verbindung 72" descr=" 700"/>
              <p:cNvCxnSpPr>
                <a:cxnSpLocks noChangeShapeType="1"/>
                <a:endCxn id="42" idx="2"/>
              </p:cNvCxnSpPr>
              <p:nvPr/>
            </p:nvCxnSpPr>
            <p:spPr bwMode="auto">
              <a:xfrm>
                <a:off x="3619500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Gerade Verbindung 72" descr=" 700"/>
              <p:cNvCxnSpPr>
                <a:cxnSpLocks noChangeShapeType="1"/>
                <a:stCxn id="47" idx="4"/>
                <a:endCxn id="46" idx="3"/>
              </p:cNvCxnSpPr>
              <p:nvPr/>
            </p:nvCxnSpPr>
            <p:spPr bwMode="auto">
              <a:xfrm flipH="1">
                <a:off x="6731000" y="4146550"/>
                <a:ext cx="0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Diagonal liegende Ecken des Rechtecks schneiden 452"/>
              <p:cNvSpPr/>
              <p:nvPr/>
            </p:nvSpPr>
            <p:spPr bwMode="auto">
              <a:xfrm>
                <a:off x="665797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655161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8" name="Gerade Verbindung 72" descr=" 700"/>
              <p:cNvCxnSpPr>
                <a:cxnSpLocks noChangeShapeType="1"/>
                <a:stCxn id="47" idx="6"/>
              </p:cNvCxnSpPr>
              <p:nvPr/>
            </p:nvCxnSpPr>
            <p:spPr bwMode="auto">
              <a:xfrm>
                <a:off x="691197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Gerade Verbindung 72" descr=" 700"/>
              <p:cNvCxnSpPr>
                <a:cxnSpLocks noChangeShapeType="1"/>
                <a:endCxn id="47" idx="2"/>
              </p:cNvCxnSpPr>
              <p:nvPr/>
            </p:nvCxnSpPr>
            <p:spPr bwMode="auto">
              <a:xfrm>
                <a:off x="653256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hteck 3"/>
              <p:cNvSpPr>
                <a:spLocks noChangeArrowheads="1"/>
              </p:cNvSpPr>
              <p:nvPr/>
            </p:nvSpPr>
            <p:spPr bwMode="auto">
              <a:xfrm>
                <a:off x="7080250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51" name="Rechteck 3"/>
              <p:cNvSpPr>
                <a:spLocks noChangeArrowheads="1"/>
              </p:cNvSpPr>
              <p:nvPr/>
            </p:nvSpPr>
            <p:spPr bwMode="auto">
              <a:xfrm>
                <a:off x="7223125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2" name="Gerade Verbindung 72" descr=" 700"/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5030788" y="4075113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" name="Gerade Verbindung 72" descr=" 700"/>
              <p:cNvCxnSpPr>
                <a:cxnSpLocks noChangeShapeType="1"/>
                <a:stCxn id="33" idx="6"/>
              </p:cNvCxnSpPr>
              <p:nvPr/>
            </p:nvCxnSpPr>
            <p:spPr bwMode="auto">
              <a:xfrm>
                <a:off x="5481638" y="4075113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4" name="Rechteck 3"/>
              <p:cNvSpPr>
                <a:spLocks noChangeArrowheads="1"/>
              </p:cNvSpPr>
              <p:nvPr/>
            </p:nvSpPr>
            <p:spPr bwMode="auto">
              <a:xfrm>
                <a:off x="5935663" y="4005263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5" name="Gerade Verbindung 72" descr=" 700"/>
              <p:cNvCxnSpPr>
                <a:cxnSpLocks noChangeShapeType="1"/>
                <a:stCxn id="57" idx="4"/>
                <a:endCxn id="56" idx="3"/>
              </p:cNvCxnSpPr>
              <p:nvPr/>
            </p:nvCxnSpPr>
            <p:spPr bwMode="auto">
              <a:xfrm flipH="1">
                <a:off x="5348288" y="2776538"/>
                <a:ext cx="1587" cy="290512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6" name="Diagonal liegende Ecken des Rechtecks schneiden 452"/>
              <p:cNvSpPr/>
              <p:nvPr/>
            </p:nvSpPr>
            <p:spPr bwMode="auto">
              <a:xfrm>
                <a:off x="5275263" y="3067050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5168900" y="2633663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58" name="Gerade Verbindung 72" descr=" 700"/>
              <p:cNvCxnSpPr>
                <a:cxnSpLocks noChangeShapeType="1"/>
                <a:stCxn id="57" idx="6"/>
              </p:cNvCxnSpPr>
              <p:nvPr/>
            </p:nvCxnSpPr>
            <p:spPr bwMode="auto">
              <a:xfrm>
                <a:off x="5529263" y="2705100"/>
                <a:ext cx="1905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Gerade Verbindung 72" descr=" 700"/>
              <p:cNvCxnSpPr>
                <a:cxnSpLocks noChangeShapeType="1"/>
                <a:endCxn id="57" idx="2"/>
              </p:cNvCxnSpPr>
              <p:nvPr/>
            </p:nvCxnSpPr>
            <p:spPr bwMode="auto">
              <a:xfrm>
                <a:off x="5149850" y="2705100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Rechteck 3"/>
              <p:cNvSpPr>
                <a:spLocks noChangeArrowheads="1"/>
              </p:cNvSpPr>
              <p:nvPr/>
            </p:nvSpPr>
            <p:spPr bwMode="auto">
              <a:xfrm>
                <a:off x="5697538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61" name="Rechteck 3"/>
              <p:cNvSpPr>
                <a:spLocks noChangeArrowheads="1"/>
              </p:cNvSpPr>
              <p:nvPr/>
            </p:nvSpPr>
            <p:spPr bwMode="auto">
              <a:xfrm>
                <a:off x="5840413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491288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63" name="Diagonal liegende Ecken des Rechtecks schneiden 743"/>
              <p:cNvSpPr/>
              <p:nvPr/>
            </p:nvSpPr>
            <p:spPr bwMode="auto">
              <a:xfrm>
                <a:off x="6861175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64" name="Gerade Verbindung 72" descr=" 700"/>
              <p:cNvCxnSpPr>
                <a:cxnSpLocks noChangeShapeType="1"/>
                <a:stCxn id="63" idx="3"/>
                <a:endCxn id="62" idx="4"/>
              </p:cNvCxnSpPr>
              <p:nvPr/>
            </p:nvCxnSpPr>
            <p:spPr bwMode="auto">
              <a:xfrm flipH="1" flipV="1">
                <a:off x="6707188" y="2779713"/>
                <a:ext cx="227012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Gerade Verbindung 72" descr=" 700"/>
              <p:cNvCxnSpPr>
                <a:cxnSpLocks noChangeShapeType="1"/>
                <a:stCxn id="62" idx="4"/>
              </p:cNvCxnSpPr>
              <p:nvPr/>
            </p:nvCxnSpPr>
            <p:spPr bwMode="auto">
              <a:xfrm flipH="1">
                <a:off x="6500813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" name="Gerade Verbindung 72" descr=" 700"/>
              <p:cNvCxnSpPr>
                <a:cxnSpLocks noChangeShapeType="1"/>
                <a:endCxn id="62" idx="2"/>
              </p:cNvCxnSpPr>
              <p:nvPr/>
            </p:nvCxnSpPr>
            <p:spPr bwMode="auto">
              <a:xfrm flipV="1">
                <a:off x="6473825" y="2706688"/>
                <a:ext cx="1746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Gerade Verbindung 72" descr=" 700"/>
              <p:cNvCxnSpPr>
                <a:cxnSpLocks noChangeShapeType="1"/>
                <a:stCxn id="62" idx="6"/>
              </p:cNvCxnSpPr>
              <p:nvPr/>
            </p:nvCxnSpPr>
            <p:spPr bwMode="auto">
              <a:xfrm>
                <a:off x="6923088" y="2706688"/>
                <a:ext cx="23812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Rechteck 3"/>
              <p:cNvSpPr>
                <a:spLocks noChangeArrowheads="1"/>
              </p:cNvSpPr>
              <p:nvPr/>
            </p:nvSpPr>
            <p:spPr bwMode="auto">
              <a:xfrm>
                <a:off x="72358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2011363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70" name="Diagonal liegende Ecken des Rechtecks schneiden 743"/>
              <p:cNvSpPr/>
              <p:nvPr/>
            </p:nvSpPr>
            <p:spPr bwMode="auto">
              <a:xfrm>
                <a:off x="2381250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71" name="Gerade Verbindung 72" descr=" 700"/>
              <p:cNvCxnSpPr>
                <a:cxnSpLocks noChangeShapeType="1"/>
                <a:stCxn id="70" idx="3"/>
                <a:endCxn id="69" idx="4"/>
              </p:cNvCxnSpPr>
              <p:nvPr/>
            </p:nvCxnSpPr>
            <p:spPr bwMode="auto">
              <a:xfrm flipH="1" flipV="1">
                <a:off x="2227263" y="2779713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Gerade Verbindung 72" descr=" 700"/>
              <p:cNvCxnSpPr>
                <a:cxnSpLocks noChangeShapeType="1"/>
                <a:stCxn id="69" idx="4"/>
              </p:cNvCxnSpPr>
              <p:nvPr/>
            </p:nvCxnSpPr>
            <p:spPr bwMode="auto">
              <a:xfrm flipH="1">
                <a:off x="2020888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Gerade Verbindung 72" descr=" 700"/>
              <p:cNvCxnSpPr>
                <a:cxnSpLocks noChangeShapeType="1"/>
                <a:endCxn id="69" idx="2"/>
              </p:cNvCxnSpPr>
              <p:nvPr/>
            </p:nvCxnSpPr>
            <p:spPr bwMode="auto">
              <a:xfrm flipV="1">
                <a:off x="1992313" y="2706688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Gerade Verbindung 72" descr=" 700"/>
              <p:cNvCxnSpPr>
                <a:cxnSpLocks noChangeShapeType="1"/>
                <a:stCxn id="69" idx="6"/>
              </p:cNvCxnSpPr>
              <p:nvPr/>
            </p:nvCxnSpPr>
            <p:spPr bwMode="auto">
              <a:xfrm>
                <a:off x="24431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Rechteck 3"/>
              <p:cNvSpPr>
                <a:spLocks noChangeArrowheads="1"/>
              </p:cNvSpPr>
              <p:nvPr/>
            </p:nvSpPr>
            <p:spPr bwMode="auto">
              <a:xfrm>
                <a:off x="29051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76" name="Gerade Verbindung 72" descr=" 700"/>
              <p:cNvCxnSpPr>
                <a:cxnSpLocks noChangeShapeType="1"/>
                <a:endCxn id="28" idx="2"/>
              </p:cNvCxnSpPr>
              <p:nvPr/>
            </p:nvCxnSpPr>
            <p:spPr bwMode="auto">
              <a:xfrm flipV="1">
                <a:off x="37893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Gerade Verbindung 72" descr=" 700"/>
              <p:cNvCxnSpPr>
                <a:cxnSpLocks noChangeShapeType="1"/>
                <a:stCxn id="28" idx="6"/>
              </p:cNvCxnSpPr>
              <p:nvPr/>
            </p:nvCxnSpPr>
            <p:spPr bwMode="auto">
              <a:xfrm>
                <a:off x="4314825" y="2706688"/>
                <a:ext cx="2381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04988" y="2490788"/>
                <a:ext cx="4603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844675" y="2493963"/>
                <a:ext cx="1108075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Gerade Verbindung 72" descr=" 700"/>
              <p:cNvCxnSpPr>
                <a:cxnSpLocks noChangeShapeType="1"/>
                <a:stCxn id="75" idx="0"/>
              </p:cNvCxnSpPr>
              <p:nvPr/>
            </p:nvCxnSpPr>
            <p:spPr bwMode="auto">
              <a:xfrm flipH="1" flipV="1">
                <a:off x="2951163" y="2493963"/>
                <a:ext cx="26987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Gerade Verbindung 72" descr=" 700"/>
              <p:cNvCxnSpPr>
                <a:cxnSpLocks noChangeShapeType="1"/>
                <a:endCxn id="97" idx="0"/>
              </p:cNvCxnSpPr>
              <p:nvPr/>
            </p:nvCxnSpPr>
            <p:spPr bwMode="auto">
              <a:xfrm flipH="1">
                <a:off x="6257925" y="2490788"/>
                <a:ext cx="41275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6299200" y="2490788"/>
                <a:ext cx="93662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Gerade Verbindung 72" descr=" 700"/>
              <p:cNvCxnSpPr>
                <a:cxnSpLocks noChangeShapeType="1"/>
                <a:stCxn id="68" idx="0"/>
              </p:cNvCxnSpPr>
              <p:nvPr/>
            </p:nvCxnSpPr>
            <p:spPr bwMode="auto">
              <a:xfrm flipH="1" flipV="1">
                <a:off x="7237413" y="2490788"/>
                <a:ext cx="71437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" name="Rechteck 3"/>
              <p:cNvSpPr>
                <a:spLocks noChangeArrowheads="1"/>
              </p:cNvSpPr>
              <p:nvPr/>
            </p:nvSpPr>
            <p:spPr bwMode="auto">
              <a:xfrm>
                <a:off x="3497263" y="2706688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85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86" name="Rechteck 3"/>
              <p:cNvSpPr>
                <a:spLocks noChangeArrowheads="1"/>
              </p:cNvSpPr>
              <p:nvPr/>
            </p:nvSpPr>
            <p:spPr bwMode="auto">
              <a:xfrm>
                <a:off x="364172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87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8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29250" y="1914525"/>
                <a:ext cx="222250" cy="1651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9138" y="1914525"/>
                <a:ext cx="21701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0" name="Rechteck 3"/>
              <p:cNvSpPr>
                <a:spLocks noChangeArrowheads="1"/>
              </p:cNvSpPr>
              <p:nvPr/>
            </p:nvSpPr>
            <p:spPr bwMode="auto">
              <a:xfrm>
                <a:off x="2473325" y="2706688"/>
                <a:ext cx="144463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91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144463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2" name="Rechteck 3"/>
              <p:cNvSpPr>
                <a:spLocks noChangeArrowheads="1"/>
              </p:cNvSpPr>
              <p:nvPr/>
            </p:nvSpPr>
            <p:spPr bwMode="auto">
              <a:xfrm>
                <a:off x="2617788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93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4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5" name="Rechteck 3"/>
              <p:cNvSpPr>
                <a:spLocks noChangeArrowheads="1"/>
              </p:cNvSpPr>
              <p:nvPr/>
            </p:nvSpPr>
            <p:spPr bwMode="auto">
              <a:xfrm>
                <a:off x="5003800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6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7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8" name="Rechteck 3"/>
              <p:cNvSpPr>
                <a:spLocks noChangeArrowheads="1"/>
              </p:cNvSpPr>
              <p:nvPr/>
            </p:nvSpPr>
            <p:spPr bwMode="auto">
              <a:xfrm>
                <a:off x="6329363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9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35538" y="2490788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70463" y="2492375"/>
                <a:ext cx="763587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Gerade Verbindung 72" descr=" 700"/>
              <p:cNvCxnSpPr>
                <a:cxnSpLocks noChangeShapeType="1"/>
                <a:endCxn id="60" idx="0"/>
              </p:cNvCxnSpPr>
              <p:nvPr/>
            </p:nvCxnSpPr>
            <p:spPr bwMode="auto">
              <a:xfrm>
                <a:off x="5737225" y="2490788"/>
                <a:ext cx="31750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44763" y="2779713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4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05" name="Rechteck 3"/>
              <p:cNvSpPr>
                <a:spLocks noChangeArrowheads="1"/>
              </p:cNvSpPr>
              <p:nvPr/>
            </p:nvSpPr>
            <p:spPr bwMode="auto">
              <a:xfrm>
                <a:off x="184467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06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899025" y="2346325"/>
                <a:ext cx="12573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156325" y="2347913"/>
                <a:ext cx="69850" cy="2873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33550" y="2347913"/>
                <a:ext cx="9207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0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1" name="Rechteck 3"/>
              <p:cNvSpPr>
                <a:spLocks noChangeArrowheads="1"/>
              </p:cNvSpPr>
              <p:nvPr/>
            </p:nvSpPr>
            <p:spPr bwMode="auto">
              <a:xfrm>
                <a:off x="63833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12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1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46825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83338" y="3856038"/>
                <a:ext cx="73996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23298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144462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7" name="Rechteck 3"/>
              <p:cNvSpPr>
                <a:spLocks noChangeArrowheads="1"/>
              </p:cNvSpPr>
              <p:nvPr/>
            </p:nvSpPr>
            <p:spPr bwMode="auto">
              <a:xfrm>
                <a:off x="5648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18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19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0" name="Rechteck 3"/>
              <p:cNvSpPr>
                <a:spLocks noChangeArrowheads="1"/>
              </p:cNvSpPr>
              <p:nvPr/>
            </p:nvSpPr>
            <p:spPr bwMode="auto">
              <a:xfrm>
                <a:off x="4886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21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35525" y="3857625"/>
                <a:ext cx="41275" cy="1444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76800" y="3856038"/>
                <a:ext cx="106045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35663" y="3857625"/>
                <a:ext cx="73025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5" name="Rechteck 3"/>
              <p:cNvSpPr>
                <a:spLocks noChangeArrowheads="1"/>
              </p:cNvSpPr>
              <p:nvPr/>
            </p:nvSpPr>
            <p:spPr bwMode="auto">
              <a:xfrm>
                <a:off x="431165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26" name="Rechteck 3"/>
              <p:cNvSpPr>
                <a:spLocks noChangeArrowheads="1"/>
              </p:cNvSpPr>
              <p:nvPr/>
            </p:nvSpPr>
            <p:spPr bwMode="auto">
              <a:xfrm>
                <a:off x="4454525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127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144463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8" name="Rechteck 3"/>
              <p:cNvSpPr>
                <a:spLocks noChangeArrowheads="1"/>
              </p:cNvSpPr>
              <p:nvPr/>
            </p:nvSpPr>
            <p:spPr bwMode="auto">
              <a:xfrm>
                <a:off x="416718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29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0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31" name="Rechteck 3"/>
              <p:cNvSpPr>
                <a:spLocks noChangeArrowheads="1"/>
              </p:cNvSpPr>
              <p:nvPr/>
            </p:nvSpPr>
            <p:spPr bwMode="auto">
              <a:xfrm>
                <a:off x="34750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2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429000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463925" y="3859213"/>
                <a:ext cx="8842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48163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Gerade Verbindung 72" descr=" 700"/>
              <p:cNvCxnSpPr>
                <a:cxnSpLocks noChangeShapeType="1"/>
                <a:stCxn id="138" idx="4"/>
                <a:endCxn id="137" idx="3"/>
              </p:cNvCxnSpPr>
              <p:nvPr/>
            </p:nvCxnSpPr>
            <p:spPr bwMode="auto">
              <a:xfrm flipH="1">
                <a:off x="2405063" y="4146550"/>
                <a:ext cx="1587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7" name="Diagonal liegende Ecken des Rechtecks schneiden 452"/>
              <p:cNvSpPr/>
              <p:nvPr/>
            </p:nvSpPr>
            <p:spPr bwMode="auto">
              <a:xfrm>
                <a:off x="233362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222726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9" name="Gerade Verbindung 72" descr=" 700"/>
              <p:cNvCxnSpPr>
                <a:cxnSpLocks noChangeShapeType="1"/>
                <a:stCxn id="138" idx="6"/>
              </p:cNvCxnSpPr>
              <p:nvPr/>
            </p:nvCxnSpPr>
            <p:spPr bwMode="auto">
              <a:xfrm>
                <a:off x="258762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0" name="Gerade Verbindung 72" descr=" 700"/>
              <p:cNvCxnSpPr>
                <a:cxnSpLocks noChangeShapeType="1"/>
                <a:endCxn id="138" idx="2"/>
              </p:cNvCxnSpPr>
              <p:nvPr/>
            </p:nvCxnSpPr>
            <p:spPr bwMode="auto">
              <a:xfrm>
                <a:off x="22082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1" name="Rechteck 3"/>
              <p:cNvSpPr>
                <a:spLocks noChangeArrowheads="1"/>
              </p:cNvSpPr>
              <p:nvPr/>
            </p:nvSpPr>
            <p:spPr bwMode="auto">
              <a:xfrm>
                <a:off x="2900363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42" name="Rechteck 3"/>
              <p:cNvSpPr>
                <a:spLocks noChangeArrowheads="1"/>
              </p:cNvSpPr>
              <p:nvPr/>
            </p:nvSpPr>
            <p:spPr bwMode="auto">
              <a:xfrm>
                <a:off x="3043238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3" name="Rechteck 3"/>
              <p:cNvSpPr>
                <a:spLocks noChangeArrowheads="1"/>
              </p:cNvSpPr>
              <p:nvPr/>
            </p:nvSpPr>
            <p:spPr bwMode="auto">
              <a:xfrm>
                <a:off x="2611438" y="4075113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4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45" name="Rechteck 3"/>
              <p:cNvSpPr>
                <a:spLocks noChangeArrowheads="1"/>
              </p:cNvSpPr>
              <p:nvPr/>
            </p:nvSpPr>
            <p:spPr bwMode="auto">
              <a:xfrm>
                <a:off x="275590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46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7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144462" cy="144463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8" name="Rechteck 3"/>
              <p:cNvSpPr>
                <a:spLocks noChangeArrowheads="1"/>
              </p:cNvSpPr>
              <p:nvPr/>
            </p:nvSpPr>
            <p:spPr bwMode="auto">
              <a:xfrm>
                <a:off x="206375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49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39938" y="3859213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859213"/>
                <a:ext cx="8572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6875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684463" y="4148138"/>
                <a:ext cx="0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000250" y="4148138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727325" y="3716338"/>
                <a:ext cx="28527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56" name="Group 643"/>
              <p:cNvGrpSpPr>
                <a:grpSpLocks/>
              </p:cNvGrpSpPr>
              <p:nvPr/>
            </p:nvGrpSpPr>
            <p:grpSpPr bwMode="auto">
              <a:xfrm rot="-5400000">
                <a:off x="4026694" y="3669507"/>
                <a:ext cx="136525" cy="300037"/>
                <a:chOff x="1454150" y="989112"/>
                <a:chExt cx="136525" cy="144016"/>
              </a:xfrm>
            </p:grpSpPr>
            <p:sp>
              <p:nvSpPr>
                <p:cNvPr id="31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57" name="Group 643"/>
              <p:cNvGrpSpPr>
                <a:grpSpLocks/>
              </p:cNvGrpSpPr>
              <p:nvPr/>
            </p:nvGrpSpPr>
            <p:grpSpPr bwMode="auto">
              <a:xfrm rot="-5400000">
                <a:off x="5511006" y="37457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5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8238" y="3714750"/>
                <a:ext cx="6985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578475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879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1" name="Group 643"/>
              <p:cNvGrpSpPr>
                <a:grpSpLocks/>
              </p:cNvGrpSpPr>
              <p:nvPr/>
            </p:nvGrpSpPr>
            <p:grpSpPr bwMode="auto">
              <a:xfrm rot="-5400000">
                <a:off x="3983831" y="36060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051300" y="3571875"/>
                <a:ext cx="3175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132263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651125" y="3570288"/>
                <a:ext cx="140017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5" name="Group 643"/>
              <p:cNvGrpSpPr>
                <a:grpSpLocks/>
              </p:cNvGrpSpPr>
              <p:nvPr/>
            </p:nvGrpSpPr>
            <p:grpSpPr bwMode="auto">
              <a:xfrm rot="-5400000">
                <a:off x="3309144" y="3602831"/>
                <a:ext cx="136525" cy="144463"/>
                <a:chOff x="1454150" y="989112"/>
                <a:chExt cx="136525" cy="144016"/>
              </a:xfrm>
            </p:grpSpPr>
            <p:sp>
              <p:nvSpPr>
                <p:cNvPr id="30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6" name="Gerade Verbindung 72" descr=" 700"/>
              <p:cNvCxnSpPr>
                <a:cxnSpLocks noChangeShapeType="1"/>
                <a:endCxn id="85" idx="1"/>
              </p:cNvCxnSpPr>
              <p:nvPr/>
            </p:nvCxnSpPr>
            <p:spPr bwMode="auto">
              <a:xfrm flipV="1">
                <a:off x="3378200" y="2671763"/>
                <a:ext cx="119063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378200" y="2671763"/>
                <a:ext cx="3175" cy="1331912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8" name="Group 643"/>
              <p:cNvGrpSpPr>
                <a:grpSpLocks/>
              </p:cNvGrpSpPr>
              <p:nvPr/>
            </p:nvGrpSpPr>
            <p:grpSpPr bwMode="auto">
              <a:xfrm rot="-5400000">
                <a:off x="2478881" y="2382045"/>
                <a:ext cx="136525" cy="144462"/>
                <a:chOff x="1454150" y="989112"/>
                <a:chExt cx="136525" cy="144016"/>
              </a:xfrm>
            </p:grpSpPr>
            <p:sp>
              <p:nvSpPr>
                <p:cNvPr id="305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6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544763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97438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1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571875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724400"/>
                <a:ext cx="125095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7156450" y="4151313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180263" y="4149725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300913" y="4149725"/>
                <a:ext cx="0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213600" y="4219575"/>
                <a:ext cx="87313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743075" y="3425825"/>
                <a:ext cx="3175" cy="129698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46250" y="4722813"/>
                <a:ext cx="2641600" cy="158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116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532313" y="4148138"/>
                <a:ext cx="0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45000" y="4217988"/>
                <a:ext cx="87313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019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122613" y="4148138"/>
                <a:ext cx="158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35300" y="4217988"/>
                <a:ext cx="88900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4867275"/>
                <a:ext cx="1368425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603375" y="1771650"/>
                <a:ext cx="0" cy="309562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1771650"/>
                <a:ext cx="4108450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8" name="Gerade Verbindung 72" descr=" 700"/>
              <p:cNvCxnSpPr>
                <a:cxnSpLocks noChangeShapeType="1"/>
                <a:endCxn id="194" idx="0"/>
              </p:cNvCxnSpPr>
              <p:nvPr/>
            </p:nvCxnSpPr>
            <p:spPr bwMode="auto">
              <a:xfrm>
                <a:off x="5705475" y="1771650"/>
                <a:ext cx="385763" cy="28733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89" name="Group 636"/>
              <p:cNvGrpSpPr>
                <a:grpSpLocks/>
              </p:cNvGrpSpPr>
              <p:nvPr/>
            </p:nvGrpSpPr>
            <p:grpSpPr bwMode="auto">
              <a:xfrm rot="-5400000">
                <a:off x="2899569" y="4612481"/>
                <a:ext cx="136525" cy="144463"/>
                <a:chOff x="1454150" y="989112"/>
                <a:chExt cx="136525" cy="144016"/>
              </a:xfrm>
            </p:grpSpPr>
            <p:sp>
              <p:nvSpPr>
                <p:cNvPr id="302" name="Rectangle 637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3" name="Curved Connector 63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4" name="Curved Connector 640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0" name="Rechteck 3"/>
              <p:cNvSpPr>
                <a:spLocks noChangeArrowheads="1"/>
              </p:cNvSpPr>
              <p:nvPr/>
            </p:nvSpPr>
            <p:spPr bwMode="auto">
              <a:xfrm>
                <a:off x="27606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1" name="Rechteck 3"/>
              <p:cNvSpPr>
                <a:spLocks noChangeArrowheads="1"/>
              </p:cNvSpPr>
              <p:nvPr/>
            </p:nvSpPr>
            <p:spPr bwMode="auto">
              <a:xfrm>
                <a:off x="579120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2" name="Rechteck 3"/>
              <p:cNvSpPr>
                <a:spLocks noChangeArrowheads="1"/>
              </p:cNvSpPr>
              <p:nvPr/>
            </p:nvSpPr>
            <p:spPr bwMode="auto">
              <a:xfrm>
                <a:off x="70913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cxnSp>
            <p:nvCxnSpPr>
              <p:cNvPr id="19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92813" y="2130425"/>
                <a:ext cx="2540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" name="Rechteck 3"/>
              <p:cNvSpPr>
                <a:spLocks noChangeArrowheads="1"/>
              </p:cNvSpPr>
              <p:nvPr/>
            </p:nvSpPr>
            <p:spPr bwMode="auto">
              <a:xfrm>
                <a:off x="6018213" y="205898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grpSp>
            <p:nvGrpSpPr>
              <p:cNvPr id="195" name="Group 643"/>
              <p:cNvGrpSpPr>
                <a:grpSpLocks/>
              </p:cNvGrpSpPr>
              <p:nvPr/>
            </p:nvGrpSpPr>
            <p:grpSpPr bwMode="auto">
              <a:xfrm rot="10800000">
                <a:off x="3271838" y="2698750"/>
                <a:ext cx="136525" cy="855663"/>
                <a:chOff x="1454150" y="989112"/>
                <a:chExt cx="136525" cy="144016"/>
              </a:xfrm>
            </p:grpSpPr>
            <p:sp>
              <p:nvSpPr>
                <p:cNvPr id="299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0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1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519488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143250"/>
                <a:ext cx="1441450" cy="4127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8" name="Group 643"/>
              <p:cNvGrpSpPr>
                <a:grpSpLocks/>
              </p:cNvGrpSpPr>
              <p:nvPr/>
            </p:nvGrpSpPr>
            <p:grpSpPr bwMode="auto">
              <a:xfrm rot="-6469307">
                <a:off x="2561431" y="2753520"/>
                <a:ext cx="136525" cy="1255712"/>
                <a:chOff x="1454150" y="989112"/>
                <a:chExt cx="136525" cy="144016"/>
              </a:xfrm>
            </p:grpSpPr>
            <p:sp>
              <p:nvSpPr>
                <p:cNvPr id="296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7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8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46250" y="3425825"/>
                <a:ext cx="402590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0" name="Group 643"/>
              <p:cNvGrpSpPr>
                <a:grpSpLocks/>
              </p:cNvGrpSpPr>
              <p:nvPr/>
            </p:nvGrpSpPr>
            <p:grpSpPr bwMode="auto">
              <a:xfrm rot="10800000">
                <a:off x="3413125" y="2851150"/>
                <a:ext cx="136525" cy="144463"/>
                <a:chOff x="1454150" y="989112"/>
                <a:chExt cx="136525" cy="144016"/>
              </a:xfrm>
            </p:grpSpPr>
            <p:sp>
              <p:nvSpPr>
                <p:cNvPr id="293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4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568700" y="2927350"/>
                <a:ext cx="787400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2" name="Group 643"/>
              <p:cNvGrpSpPr>
                <a:grpSpLocks/>
              </p:cNvGrpSpPr>
              <p:nvPr/>
            </p:nvGrpSpPr>
            <p:grpSpPr bwMode="auto">
              <a:xfrm rot="-5400000">
                <a:off x="2622550" y="3671888"/>
                <a:ext cx="136525" cy="298450"/>
                <a:chOff x="1454150" y="989112"/>
                <a:chExt cx="136525" cy="144016"/>
              </a:xfrm>
            </p:grpSpPr>
            <p:sp>
              <p:nvSpPr>
                <p:cNvPr id="290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1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651125" y="3571875"/>
                <a:ext cx="0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7305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Gerade Verbindung 72" descr=" 700"/>
              <p:cNvCxnSpPr>
                <a:cxnSpLocks noChangeShapeType="1"/>
                <a:stCxn id="40" idx="4"/>
                <a:endCxn id="138" idx="0"/>
              </p:cNvCxnSpPr>
              <p:nvPr/>
            </p:nvCxnSpPr>
            <p:spPr bwMode="auto">
              <a:xfrm flipH="1">
                <a:off x="2406650" y="3213100"/>
                <a:ext cx="16605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794375" y="2781300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15025" y="2781300"/>
                <a:ext cx="1588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827713" y="2851150"/>
                <a:ext cx="889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9" name="Diagonal liegende Ecken des Rechtecks schneiden 743"/>
              <p:cNvSpPr/>
              <p:nvPr/>
            </p:nvSpPr>
            <p:spPr bwMode="auto">
              <a:xfrm>
                <a:off x="1812925" y="3068638"/>
                <a:ext cx="455613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Integer</a:t>
                </a:r>
              </a:p>
            </p:txBody>
          </p:sp>
          <p:sp>
            <p:nvSpPr>
              <p:cNvPr id="210" name="Diagonal liegende Ecken des Rechtecks schneiden 452"/>
              <p:cNvSpPr/>
              <p:nvPr/>
            </p:nvSpPr>
            <p:spPr bwMode="auto">
              <a:xfrm>
                <a:off x="6326188" y="3068638"/>
                <a:ext cx="360362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sp>
            <p:nvSpPr>
              <p:cNvPr id="211" name="Diagonal liegende Ecken des Rechtecks schneiden 452"/>
              <p:cNvSpPr/>
              <p:nvPr/>
            </p:nvSpPr>
            <p:spPr bwMode="auto">
              <a:xfrm>
                <a:off x="4881563" y="4437063"/>
                <a:ext cx="361950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cxnSp>
            <p:nvCxnSpPr>
              <p:cNvPr id="21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7550" y="2927350"/>
                <a:ext cx="311150" cy="63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84450" y="2924175"/>
                <a:ext cx="6731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543175" y="2346325"/>
                <a:ext cx="2355850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5" name="Group 643"/>
              <p:cNvGrpSpPr>
                <a:grpSpLocks/>
              </p:cNvGrpSpPr>
              <p:nvPr/>
            </p:nvGrpSpPr>
            <p:grpSpPr bwMode="auto">
              <a:xfrm rot="-5400000">
                <a:off x="3191669" y="2237581"/>
                <a:ext cx="136525" cy="144463"/>
                <a:chOff x="1454150" y="989112"/>
                <a:chExt cx="136525" cy="144016"/>
              </a:xfrm>
            </p:grpSpPr>
            <p:sp>
              <p:nvSpPr>
                <p:cNvPr id="28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259138" y="1914525"/>
                <a:ext cx="0" cy="10080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22450" y="2349500"/>
                <a:ext cx="7175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80063" y="3714750"/>
                <a:ext cx="6334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Gerade Verbindung 72" descr=" 700"/>
              <p:cNvCxnSpPr>
                <a:cxnSpLocks noChangeShapeType="1"/>
                <a:endCxn id="69" idx="7"/>
              </p:cNvCxnSpPr>
              <p:nvPr/>
            </p:nvCxnSpPr>
            <p:spPr bwMode="auto">
              <a:xfrm flipH="1">
                <a:off x="2379663" y="2565400"/>
                <a:ext cx="31750" cy="90488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11413" y="2565400"/>
                <a:ext cx="73025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479675" y="2565400"/>
                <a:ext cx="30163" cy="698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05438" y="3925888"/>
                <a:ext cx="31750" cy="920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37188" y="3925888"/>
                <a:ext cx="71437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05450" y="3925888"/>
                <a:ext cx="28575" cy="714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570288" y="2781300"/>
                <a:ext cx="1587" cy="1524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6" name="Gerade Verbindung 72" descr=" 700"/>
              <p:cNvCxnSpPr>
                <a:cxnSpLocks noChangeShapeType="1"/>
                <a:endCxn id="70" idx="0"/>
              </p:cNvCxnSpPr>
              <p:nvPr/>
            </p:nvCxnSpPr>
            <p:spPr bwMode="auto">
              <a:xfrm flipH="1" flipV="1">
                <a:off x="2525713" y="3140075"/>
                <a:ext cx="4492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004050" y="3140075"/>
                <a:ext cx="3048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7308850" y="2781300"/>
                <a:ext cx="4763" cy="3619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61013" y="4508500"/>
                <a:ext cx="449262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0" name="Group 643"/>
              <p:cNvGrpSpPr>
                <a:grpSpLocks/>
              </p:cNvGrpSpPr>
              <p:nvPr/>
            </p:nvGrpSpPr>
            <p:grpSpPr bwMode="auto">
              <a:xfrm rot="5400000">
                <a:off x="5800725" y="4437063"/>
                <a:ext cx="136525" cy="219075"/>
                <a:chOff x="1454150" y="989112"/>
                <a:chExt cx="136525" cy="144016"/>
              </a:xfrm>
            </p:grpSpPr>
            <p:sp>
              <p:nvSpPr>
                <p:cNvPr id="28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1" name="Gerade Verbindung 72" descr=" 700"/>
              <p:cNvCxnSpPr>
                <a:cxnSpLocks noChangeShapeType="1"/>
                <a:endCxn id="211" idx="1"/>
              </p:cNvCxnSpPr>
              <p:nvPr/>
            </p:nvCxnSpPr>
            <p:spPr bwMode="auto">
              <a:xfrm flipV="1">
                <a:off x="5057775" y="4581525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060950" y="4721225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28825" y="3211513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3351213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5" name="Group 643"/>
              <p:cNvGrpSpPr>
                <a:grpSpLocks/>
              </p:cNvGrpSpPr>
              <p:nvPr/>
            </p:nvGrpSpPr>
            <p:grpSpPr bwMode="auto">
              <a:xfrm rot="5400000">
                <a:off x="2767013" y="3068638"/>
                <a:ext cx="136525" cy="219075"/>
                <a:chOff x="1454150" y="989112"/>
                <a:chExt cx="136525" cy="144016"/>
              </a:xfrm>
            </p:grpSpPr>
            <p:sp>
              <p:nvSpPr>
                <p:cNvPr id="28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939925" y="3611563"/>
                <a:ext cx="111125" cy="3937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7" name="Group 643"/>
              <p:cNvGrpSpPr>
                <a:grpSpLocks/>
              </p:cNvGrpSpPr>
              <p:nvPr/>
            </p:nvGrpSpPr>
            <p:grpSpPr bwMode="auto">
              <a:xfrm rot="5400000">
                <a:off x="2820988" y="2725738"/>
                <a:ext cx="136525" cy="473075"/>
                <a:chOff x="1454150" y="989112"/>
                <a:chExt cx="136525" cy="144016"/>
              </a:xfrm>
            </p:grpSpPr>
            <p:sp>
              <p:nvSpPr>
                <p:cNvPr id="27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7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8" name="Gerade Verbindung 72" descr=" 700"/>
              <p:cNvCxnSpPr>
                <a:cxnSpLocks noChangeShapeType="1"/>
                <a:stCxn id="75" idx="2"/>
              </p:cNvCxnSpPr>
              <p:nvPr/>
            </p:nvCxnSpPr>
            <p:spPr bwMode="auto">
              <a:xfrm flipH="1">
                <a:off x="2971800" y="2779713"/>
                <a:ext cx="6350" cy="36671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70200" y="2779713"/>
                <a:ext cx="1588" cy="64611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05113" y="2778125"/>
                <a:ext cx="0" cy="576263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1" name="Gerade Verbindung 72" descr=" 700"/>
              <p:cNvCxnSpPr>
                <a:cxnSpLocks noChangeShapeType="1"/>
                <a:endCxn id="137" idx="0"/>
              </p:cNvCxnSpPr>
              <p:nvPr/>
            </p:nvCxnSpPr>
            <p:spPr bwMode="auto">
              <a:xfrm flipH="1" flipV="1">
                <a:off x="2478088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24488" y="3136900"/>
                <a:ext cx="312737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772150" y="2781300"/>
                <a:ext cx="0" cy="64770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737225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897313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804025" y="4508500"/>
                <a:ext cx="314325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1993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48" name="Oval 247"/>
              <p:cNvSpPr/>
              <p:nvPr/>
            </p:nvSpPr>
            <p:spPr bwMode="auto">
              <a:xfrm>
                <a:off x="5559425" y="20605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DErr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01888" y="27051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667000"/>
                <a:ext cx="66675" cy="381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1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740025"/>
                <a:ext cx="66675" cy="365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2" name="Gerade Verbindung 72" descr=" 700"/>
              <p:cNvCxnSpPr>
                <a:cxnSpLocks noChangeShapeType="1"/>
                <a:stCxn id="34" idx="3"/>
                <a:endCxn id="33" idx="4"/>
              </p:cNvCxnSpPr>
              <p:nvPr/>
            </p:nvCxnSpPr>
            <p:spPr bwMode="auto">
              <a:xfrm flipH="1" flipV="1">
                <a:off x="5265738" y="4148138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148138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834063" y="4149725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5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007100" y="4149725"/>
                <a:ext cx="4763" cy="3667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4389438" y="4148138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4289425"/>
                <a:ext cx="650875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971800" y="4148138"/>
                <a:ext cx="0" cy="71913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528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75213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1" name="Gerade Verbindung 72" descr=" 700"/>
              <p:cNvCxnSpPr>
                <a:cxnSpLocks noChangeShapeType="1"/>
                <a:stCxn id="94" idx="2"/>
              </p:cNvCxnSpPr>
              <p:nvPr/>
            </p:nvCxnSpPr>
            <p:spPr bwMode="auto">
              <a:xfrm flipH="1">
                <a:off x="4875213" y="2779713"/>
                <a:ext cx="57150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1888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087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4" name="Rectangle 263"/>
              <p:cNvSpPr/>
              <p:nvPr/>
            </p:nvSpPr>
            <p:spPr bwMode="auto">
              <a:xfrm>
                <a:off x="3708400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265" name="Gerade Verbindung 72" descr=" 700"/>
              <p:cNvCxnSpPr>
                <a:cxnSpLocks noChangeShapeType="1"/>
                <a:endCxn id="264" idx="0"/>
              </p:cNvCxnSpPr>
              <p:nvPr/>
            </p:nvCxnSpPr>
            <p:spPr bwMode="auto">
              <a:xfrm>
                <a:off x="3851275" y="2565400"/>
                <a:ext cx="0" cy="2174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21088" y="2562225"/>
                <a:ext cx="17462" cy="682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35375" y="2565400"/>
                <a:ext cx="21590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665538" y="2859088"/>
                <a:ext cx="18573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54513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0" name="Gerade Verbindung 72" descr=" 700"/>
              <p:cNvCxnSpPr>
                <a:cxnSpLocks noChangeShapeType="1"/>
                <a:stCxn id="116" idx="2"/>
                <a:endCxn id="34" idx="3"/>
              </p:cNvCxnSpPr>
              <p:nvPr/>
            </p:nvCxnSpPr>
            <p:spPr bwMode="auto">
              <a:xfrm flipH="1">
                <a:off x="5491163" y="4149725"/>
                <a:ext cx="8572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1" name="Rechteck 3"/>
              <p:cNvSpPr>
                <a:spLocks noChangeArrowheads="1"/>
              </p:cNvSpPr>
              <p:nvPr/>
            </p:nvSpPr>
            <p:spPr bwMode="auto">
              <a:xfrm>
                <a:off x="6935788" y="4006850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2" name="Rechteck 3"/>
              <p:cNvSpPr>
                <a:spLocks noChangeArrowheads="1"/>
              </p:cNvSpPr>
              <p:nvPr/>
            </p:nvSpPr>
            <p:spPr bwMode="auto">
              <a:xfrm>
                <a:off x="6948488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3" name="Rechteck 3"/>
              <p:cNvSpPr>
                <a:spLocks noChangeArrowheads="1"/>
              </p:cNvSpPr>
              <p:nvPr/>
            </p:nvSpPr>
            <p:spPr bwMode="auto">
              <a:xfrm>
                <a:off x="5553075" y="2636838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4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144463" cy="1460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275" name="Rechteck 3"/>
              <p:cNvSpPr>
                <a:spLocks noChangeArrowheads="1"/>
              </p:cNvSpPr>
              <p:nvPr/>
            </p:nvSpPr>
            <p:spPr bwMode="auto">
              <a:xfrm>
                <a:off x="4484688" y="2638425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6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7" name="Gerade Verbindung 72" descr=" 700"/>
              <p:cNvCxnSpPr>
                <a:cxnSpLocks noChangeShapeType="1"/>
                <a:endCxn id="274" idx="2"/>
              </p:cNvCxnSpPr>
              <p:nvPr/>
            </p:nvCxnSpPr>
            <p:spPr bwMode="auto">
              <a:xfrm flipV="1">
                <a:off x="4356100" y="2782888"/>
                <a:ext cx="55563" cy="1412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1" name="Rectangle 320"/>
            <p:cNvSpPr/>
            <p:nvPr/>
          </p:nvSpPr>
          <p:spPr>
            <a:xfrm>
              <a:off x="2882748" y="3620857"/>
              <a:ext cx="3403752" cy="646343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ynamic attribute</a:t>
              </a:r>
            </a:p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ependency </a:t>
              </a:r>
              <a:r>
                <a:rPr lang="en-GB" sz="2000" dirty="0"/>
                <a:t>g</a:t>
              </a:r>
              <a:r>
                <a:rPr lang="en-GB" sz="2000" dirty="0" smtClean="0"/>
                <a:t>raph</a:t>
              </a:r>
              <a:endParaRPr lang="en-GB" sz="20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584200" y="2381619"/>
              <a:ext cx="2298548" cy="1885581"/>
            </a:xfrm>
            <a:prstGeom prst="rect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only way to query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used in attribute equations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6286500" y="2374185"/>
              <a:ext cx="2298700" cy="189301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only way to change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used for transformations</a:t>
              </a:r>
            </a:p>
          </p:txBody>
        </p:sp>
        <p:sp>
          <p:nvSpPr>
            <p:cNvPr id="332" name="Right Arrow 331"/>
            <p:cNvSpPr/>
            <p:nvPr/>
          </p:nvSpPr>
          <p:spPr>
            <a:xfrm>
              <a:off x="1370693" y="3617325"/>
              <a:ext cx="1797050" cy="649875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1368687" y="3752326"/>
              <a:ext cx="896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construct</a:t>
              </a:r>
              <a:endParaRPr lang="en-GB" sz="1600" dirty="0"/>
            </a:p>
          </p:txBody>
        </p:sp>
        <p:sp>
          <p:nvSpPr>
            <p:cNvPr id="333" name="Right Arrow 332"/>
            <p:cNvSpPr/>
            <p:nvPr/>
          </p:nvSpPr>
          <p:spPr>
            <a:xfrm rot="10800000">
              <a:off x="6006606" y="3629533"/>
              <a:ext cx="1797050" cy="637666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711116" y="3760052"/>
              <a:ext cx="924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invalidate</a:t>
              </a:r>
              <a:endParaRPr lang="en-GB" sz="1600" dirty="0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633325" y="6159500"/>
            <a:ext cx="8667750" cy="342900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rgbClr val="3366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demand-driven </a:t>
            </a:r>
            <a:r>
              <a:rPr lang="en-GB" sz="2000" dirty="0">
                <a:solidFill>
                  <a:schemeClr val="bg1"/>
                </a:solidFill>
              </a:rPr>
              <a:t>evaluation</a:t>
            </a:r>
            <a:r>
              <a:rPr lang="en-GB" dirty="0">
                <a:solidFill>
                  <a:schemeClr val="bg1"/>
                </a:solidFill>
              </a:rPr>
              <a:t> avoids unnecessary computations</a:t>
            </a:r>
          </a:p>
        </p:txBody>
      </p:sp>
    </p:spTree>
    <p:extLst>
      <p:ext uri="{BB962C8B-B14F-4D97-AF65-F5344CB8AC3E}">
        <p14:creationId xmlns:p14="http://schemas.microsoft.com/office/powerpoint/2010/main" val="2298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32883" y="1655893"/>
            <a:ext cx="4086225" cy="72572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query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1287" y="1655892"/>
            <a:ext cx="4079346" cy="72571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rewrite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632883" y="2381620"/>
            <a:ext cx="4086225" cy="2647581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chemeClr val="tx1"/>
                </a:solidFill>
              </a:rPr>
              <a:t>(=Name n . a)</a:t>
            </a:r>
            <a:r>
              <a:rPr lang="en-GB" sz="1400" i="1" dirty="0" smtClean="0">
                <a:solidFill>
                  <a:schemeClr val="bg1"/>
                </a:solidFill>
              </a:rPr>
              <a:t> </a:t>
            </a:r>
            <a:r>
              <a:rPr lang="en-GB" sz="1400" dirty="0" smtClean="0">
                <a:solidFill>
                  <a:schemeClr val="bg1"/>
                </a:solidFill>
              </a:rPr>
              <a:t>	</a:t>
            </a:r>
            <a:r>
              <a:rPr lang="en-GB" sz="1400" dirty="0" smtClean="0">
                <a:solidFill>
                  <a:schemeClr val="tx1"/>
                </a:solidFill>
              </a:rPr>
              <a:t>value of attribute </a:t>
            </a:r>
            <a:r>
              <a:rPr lang="en-GB" sz="1400" i="1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 n) </a:t>
            </a:r>
            <a:r>
              <a:rPr lang="en-GB" sz="1400" dirty="0" smtClean="0">
                <a:solidFill>
                  <a:schemeClr val="tx1"/>
                </a:solidFill>
              </a:rPr>
              <a:t>		child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(c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 n) 	</a:t>
            </a:r>
            <a:r>
              <a:rPr lang="en-GB" sz="1400" dirty="0" smtClean="0">
                <a:solidFill>
                  <a:schemeClr val="tx1"/>
                </a:solidFill>
              </a:rPr>
              <a:t>		parent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(-&gt;c? n)		</a:t>
            </a:r>
            <a:r>
              <a:rPr lang="en-GB" sz="1400" dirty="0" smtClean="0">
                <a:solidFill>
                  <a:schemeClr val="tx1"/>
                </a:solidFill>
              </a:rPr>
              <a:t>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child (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(&lt;-? n)</a:t>
            </a:r>
            <a:r>
              <a:rPr lang="en-GB" sz="1400" dirty="0" smtClean="0">
                <a:solidFill>
                  <a:schemeClr val="tx1"/>
                </a:solidFill>
              </a:rPr>
              <a:t>		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parent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(index n) </a:t>
            </a:r>
            <a:r>
              <a:rPr lang="en-GB" sz="1400" dirty="0" smtClean="0">
                <a:solidFill>
                  <a:schemeClr val="tx1"/>
                </a:solidFill>
              </a:rPr>
              <a:t>		child-position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en-GB" sz="1400" i="1" dirty="0" err="1" smtClean="0">
                <a:solidFill>
                  <a:schemeClr val="tx1"/>
                </a:solidFill>
              </a:rPr>
              <a:t>num</a:t>
            </a:r>
            <a:r>
              <a:rPr lang="en-GB" sz="1400" i="1" dirty="0" smtClean="0">
                <a:solidFill>
                  <a:schemeClr val="tx1"/>
                </a:solidFill>
              </a:rPr>
              <a:t>-children n)</a:t>
            </a:r>
            <a:r>
              <a:rPr lang="en-GB" sz="1400" dirty="0" smtClean="0">
                <a:solidFill>
                  <a:schemeClr val="tx1"/>
                </a:solidFill>
              </a:rPr>
              <a:t>	number of children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>
                <a:solidFill>
                  <a:schemeClr val="tx1"/>
                </a:solidFill>
              </a:rPr>
              <a:t>(T=? n</a:t>
            </a:r>
            <a:r>
              <a:rPr lang="en-GB" sz="1400" i="1" dirty="0" smtClean="0">
                <a:solidFill>
                  <a:schemeClr val="tx1"/>
                </a:solidFill>
              </a:rPr>
              <a:t>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exactly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(T&lt;?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subtype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(T&gt;?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supertype</a:t>
            </a:r>
            <a:r>
              <a:rPr lang="en-GB" sz="1400" dirty="0" smtClean="0">
                <a:solidFill>
                  <a:schemeClr val="tx1"/>
                </a:solidFill>
              </a:rPr>
              <a:t>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is-IS" sz="1400" i="1" dirty="0">
                <a:solidFill>
                  <a:schemeClr val="tx1"/>
                </a:solidFill>
              </a:rPr>
              <a:t>{=,&lt;,&gt;}</a:t>
            </a:r>
            <a:r>
              <a:rPr lang="en-GB" sz="1400" i="1" dirty="0" smtClean="0">
                <a:solidFill>
                  <a:schemeClr val="tx1"/>
                </a:solidFill>
              </a:rPr>
              <a:t>? n1 n2) </a:t>
            </a:r>
            <a:r>
              <a:rPr lang="en-GB" sz="1400" dirty="0" smtClean="0">
                <a:solidFill>
                  <a:schemeClr val="tx1"/>
                </a:solidFill>
              </a:rPr>
              <a:t>	is </a:t>
            </a:r>
            <a:r>
              <a:rPr lang="en-GB" sz="1400" i="1" dirty="0" smtClean="0">
                <a:solidFill>
                  <a:schemeClr val="tx1"/>
                </a:solidFill>
              </a:rPr>
              <a:t>n1 </a:t>
            </a:r>
            <a:r>
              <a:rPr lang="is-IS" sz="1400" i="1" dirty="0" smtClean="0">
                <a:solidFill>
                  <a:schemeClr val="tx1"/>
                </a:solidFill>
              </a:rPr>
              <a:t>{=,&lt;,&gt;}</a:t>
            </a:r>
            <a:r>
              <a:rPr lang="en-GB" sz="1400" dirty="0" smtClean="0">
                <a:solidFill>
                  <a:schemeClr val="tx1"/>
                </a:solidFill>
              </a:rPr>
              <a:t>-type of </a:t>
            </a:r>
            <a:r>
              <a:rPr lang="en-GB" sz="1400" i="1" dirty="0" smtClean="0">
                <a:solidFill>
                  <a:schemeClr val="tx1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(find f n . b)	</a:t>
            </a:r>
            <a:r>
              <a:rPr lang="en-GB" sz="1400" dirty="0" smtClean="0">
                <a:solidFill>
                  <a:schemeClr val="tx1"/>
                </a:solidFill>
              </a:rPr>
              <a:t>	find child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satisfying </a:t>
            </a:r>
            <a:r>
              <a:rPr lang="en-GB" sz="1400" i="1" dirty="0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5221287" y="2374186"/>
            <a:ext cx="4079346" cy="16263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rgbClr val="000000"/>
                </a:solidFill>
              </a:rPr>
              <a:t>(r-</a:t>
            </a:r>
            <a:r>
              <a:rPr lang="en-GB" sz="1400" i="1" dirty="0" err="1" smtClean="0">
                <a:solidFill>
                  <a:srgbClr val="000000"/>
                </a:solidFill>
              </a:rPr>
              <a:t>subtree</a:t>
            </a:r>
            <a:r>
              <a:rPr lang="en-GB" sz="1400" i="1" dirty="0" smtClean="0">
                <a:solidFill>
                  <a:srgbClr val="000000"/>
                </a:solidFill>
              </a:rPr>
              <a:t> n1 n2)</a:t>
            </a:r>
            <a:r>
              <a:rPr lang="en-GB" sz="1400" dirty="0" smtClean="0">
                <a:solidFill>
                  <a:srgbClr val="000000"/>
                </a:solidFill>
              </a:rPr>
              <a:t>	replace </a:t>
            </a:r>
            <a:r>
              <a:rPr lang="en-GB" sz="1400" i="1" dirty="0" smtClean="0">
                <a:solidFill>
                  <a:srgbClr val="000000"/>
                </a:solidFill>
              </a:rPr>
              <a:t>n1</a:t>
            </a:r>
            <a:r>
              <a:rPr lang="en-GB" sz="1400" dirty="0" smtClean="0">
                <a:solidFill>
                  <a:srgbClr val="000000"/>
                </a:solidFill>
              </a:rPr>
              <a:t> by </a:t>
            </a:r>
            <a:r>
              <a:rPr lang="en-GB" sz="1400" i="1" dirty="0" smtClean="0">
                <a:solidFill>
                  <a:srgbClr val="000000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(r-terminal t v)</a:t>
            </a:r>
            <a:r>
              <a:rPr lang="en-GB" sz="1400" dirty="0" smtClean="0">
                <a:solidFill>
                  <a:srgbClr val="000000"/>
                </a:solidFill>
              </a:rPr>
              <a:t>	replace value of terminal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(add n l)</a:t>
            </a:r>
            <a:r>
              <a:rPr lang="en-GB" sz="1400" dirty="0" smtClean="0">
                <a:solidFill>
                  <a:srgbClr val="000000"/>
                </a:solidFill>
              </a:rPr>
              <a:t>		add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list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(insert n </a:t>
            </a:r>
            <a:r>
              <a:rPr lang="en-GB" sz="1400" i="1" dirty="0" err="1" smtClean="0">
                <a:solidFill>
                  <a:srgbClr val="000000"/>
                </a:solidFill>
              </a:rPr>
              <a:t>i</a:t>
            </a:r>
            <a:r>
              <a:rPr lang="en-GB" sz="1400" i="1" dirty="0" smtClean="0">
                <a:solidFill>
                  <a:srgbClr val="000000"/>
                </a:solidFill>
              </a:rPr>
              <a:t> l)</a:t>
            </a:r>
            <a:r>
              <a:rPr lang="en-GB" sz="1400" dirty="0" smtClean="0">
                <a:solidFill>
                  <a:srgbClr val="000000"/>
                </a:solidFill>
              </a:rPr>
              <a:t>		insert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at position </a:t>
            </a:r>
            <a:r>
              <a:rPr lang="en-GB" sz="1400" i="1" dirty="0" err="1">
                <a:solidFill>
                  <a:srgbClr val="000000"/>
                </a:solidFill>
              </a:rPr>
              <a:t>i</a:t>
            </a:r>
            <a:r>
              <a:rPr lang="en-GB" sz="1400" dirty="0" smtClean="0">
                <a:solidFill>
                  <a:srgbClr val="000000"/>
                </a:solidFill>
              </a:rPr>
              <a:t> in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(delete n)	</a:t>
            </a:r>
            <a:r>
              <a:rPr lang="en-GB" sz="1400" dirty="0" smtClean="0">
                <a:solidFill>
                  <a:srgbClr val="000000"/>
                </a:solidFill>
              </a:rPr>
              <a:t>	delete list element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(refine n T . c)</a:t>
            </a:r>
            <a:r>
              <a:rPr lang="en-GB" sz="1400" dirty="0" smtClean="0">
                <a:solidFill>
                  <a:srgbClr val="000000"/>
                </a:solidFill>
              </a:rPr>
              <a:t>	refine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subtype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(abstract n T)</a:t>
            </a:r>
            <a:r>
              <a:rPr lang="en-GB" sz="1400" dirty="0" smtClean="0">
                <a:solidFill>
                  <a:srgbClr val="000000"/>
                </a:solidFill>
              </a:rPr>
              <a:t>	abstract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632883" y="5226051"/>
            <a:ext cx="8667750" cy="44509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dependency types</a:t>
            </a:r>
            <a:endParaRPr lang="en-GB" sz="2000" dirty="0"/>
          </a:p>
        </p:txBody>
      </p:sp>
      <p:sp>
        <p:nvSpPr>
          <p:cNvPr id="335" name="Rectangle 334"/>
          <p:cNvSpPr/>
          <p:nvPr/>
        </p:nvSpPr>
        <p:spPr>
          <a:xfrm>
            <a:off x="632883" y="5671142"/>
            <a:ext cx="8667750" cy="4693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v</a:t>
            </a:r>
            <a:r>
              <a:rPr lang="en-GB" sz="1400" dirty="0" smtClean="0">
                <a:solidFill>
                  <a:srgbClr val="000000"/>
                </a:solidFill>
              </a:rPr>
              <a:t>alue, exists, has-child(</a:t>
            </a:r>
            <a:r>
              <a:rPr lang="en-GB" sz="1400" i="1" dirty="0" smtClean="0">
                <a:solidFill>
                  <a:srgbClr val="000000"/>
                </a:solidFill>
              </a:rPr>
              <a:t>child</a:t>
            </a:r>
            <a:r>
              <a:rPr lang="en-GB" sz="1400" dirty="0" smtClean="0">
                <a:solidFill>
                  <a:srgbClr val="000000"/>
                </a:solidFill>
              </a:rPr>
              <a:t>/</a:t>
            </a:r>
            <a:r>
              <a:rPr lang="en-GB" sz="1400" i="1" dirty="0" smtClean="0">
                <a:solidFill>
                  <a:srgbClr val="000000"/>
                </a:solidFill>
              </a:rPr>
              <a:t>index</a:t>
            </a:r>
            <a:r>
              <a:rPr lang="en-GB" sz="1400" dirty="0" smtClean="0">
                <a:solidFill>
                  <a:srgbClr val="000000"/>
                </a:solidFill>
              </a:rPr>
              <a:t>), has-parent, index, </a:t>
            </a:r>
            <a:r>
              <a:rPr lang="en-GB" sz="1400" dirty="0" err="1" smtClean="0">
                <a:solidFill>
                  <a:srgbClr val="000000"/>
                </a:solidFill>
              </a:rPr>
              <a:t>num</a:t>
            </a:r>
            <a:r>
              <a:rPr lang="en-GB" sz="1400" dirty="0" smtClean="0">
                <a:solidFill>
                  <a:srgbClr val="000000"/>
                </a:solidFill>
              </a:rPr>
              <a:t>-children, type, subtype(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),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</a:t>
            </a:r>
            <a:endParaRPr lang="en-GB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2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025997" y="1735509"/>
            <a:ext cx="4540862" cy="4498863"/>
            <a:chOff x="4639381" y="1735509"/>
            <a:chExt cx="4191565" cy="4498863"/>
          </a:xfrm>
        </p:grpSpPr>
        <p:sp>
          <p:nvSpPr>
            <p:cNvPr id="321" name="Rectangle 320"/>
            <p:cNvSpPr/>
            <p:nvPr/>
          </p:nvSpPr>
          <p:spPr>
            <a:xfrm>
              <a:off x="4639381" y="1735509"/>
              <a:ext cx="4189421" cy="208954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G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Inherited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/>
                <a:t>(Block </a:t>
              </a:r>
              <a:r>
                <a:rPr lang="en-GB" sz="1400" dirty="0" err="1"/>
                <a:t>Stmt</a:t>
              </a:r>
              <a:r>
                <a:rPr lang="en-GB" sz="1400" dirty="0"/>
                <a:t>*) </a:t>
              </a:r>
              <a:r>
                <a:rPr lang="en-GB" sz="1400" dirty="0">
                  <a:solidFill>
                    <a:srgbClr val="F79646"/>
                  </a:solidFill>
                </a:rPr>
                <a:t>; Equation for </a:t>
              </a:r>
              <a:r>
                <a:rPr lang="en-GB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GB" sz="1400" dirty="0">
                  <a:solidFill>
                    <a:srgbClr val="F79646"/>
                  </a:solidFill>
                </a:rPr>
                <a:t>of blocks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     (</a:t>
              </a:r>
              <a:r>
                <a:rPr lang="en-GB" sz="1400" dirty="0"/>
                <a:t>lambda (n name</a:t>
              </a:r>
              <a:r>
                <a:rPr lang="en-GB" sz="1400" dirty="0" smtClean="0"/>
                <a:t>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</a:t>
              </a:r>
              <a:r>
                <a:rPr lang="en-GB" sz="1400" dirty="0"/>
                <a:t>or (find-L-</a:t>
              </a:r>
              <a:r>
                <a:rPr lang="en-GB" sz="1400" dirty="0" err="1"/>
                <a:t>Decl</a:t>
              </a:r>
              <a:r>
                <a:rPr lang="en-GB" sz="1400" dirty="0"/>
                <a:t> name (&lt;- n) (</a:t>
              </a:r>
              <a:r>
                <a:rPr lang="en-GB" sz="1400" dirty="0">
                  <a:solidFill>
                    <a:schemeClr val="bg1"/>
                  </a:solidFill>
                </a:rPr>
                <a:t>index</a:t>
              </a:r>
              <a:r>
                <a:rPr lang="en-GB" sz="1400" dirty="0">
                  <a:solidFill>
                    <a:srgbClr val="FFFF00"/>
                  </a:solidFill>
                </a:rPr>
                <a:t> </a:t>
              </a:r>
              <a:r>
                <a:rPr lang="en-GB" sz="1400" dirty="0"/>
                <a:t>n))</a:t>
              </a:r>
            </a:p>
            <a:p>
              <a:r>
                <a:rPr lang="hr-HR" sz="1400" dirty="0"/>
                <a:t>	</a:t>
              </a:r>
              <a:r>
                <a:rPr lang="hr-HR" sz="1400" dirty="0" smtClean="0"/>
                <a:t>      (=G</a:t>
              </a:r>
              <a:r>
                <a:rPr lang="hr-HR" sz="1400" dirty="0"/>
                <a:t>-Decl (&lt;- (&lt;- n)) name)))</a:t>
              </a:r>
              <a:r>
                <a:rPr lang="hr-HR" sz="1400" dirty="0" smtClean="0"/>
                <a:t>)</a:t>
              </a:r>
            </a:p>
            <a:p>
              <a:r>
                <a:rPr lang="hr-HR" sz="1400" dirty="0"/>
                <a:t> </a:t>
              </a:r>
              <a:r>
                <a:rPr lang="hr-HR" sz="1400" dirty="0" smtClean="0"/>
                <a:t> </a:t>
              </a:r>
              <a:r>
                <a:rPr lang="en-US" sz="1400" dirty="0" smtClean="0"/>
                <a:t>(</a:t>
              </a:r>
              <a:r>
                <a:rPr lang="en-US" sz="1400" dirty="0"/>
                <a:t>(</a:t>
              </a:r>
              <a:r>
                <a:rPr lang="en-US" sz="1400" dirty="0" err="1"/>
                <a:t>Prog</a:t>
              </a:r>
              <a:r>
                <a:rPr lang="en-US" sz="1400" dirty="0"/>
                <a:t> </a:t>
              </a:r>
              <a:r>
                <a:rPr lang="en-US" sz="1400" dirty="0" err="1"/>
                <a:t>Stmt</a:t>
              </a:r>
              <a:r>
                <a:rPr lang="en-US" sz="1400" dirty="0"/>
                <a:t>*) </a:t>
              </a:r>
              <a:r>
                <a:rPr lang="en-US" sz="1400" dirty="0">
                  <a:solidFill>
                    <a:srgbClr val="F79646"/>
                  </a:solidFill>
                </a:rPr>
                <a:t>; Equation for </a:t>
              </a:r>
              <a:r>
                <a:rPr lang="en-US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US" sz="1400" dirty="0">
                  <a:solidFill>
                    <a:srgbClr val="F79646"/>
                  </a:solidFill>
                </a:rPr>
                <a:t>of programs</a:t>
              </a:r>
            </a:p>
            <a:p>
              <a:r>
                <a:rPr lang="en-US" sz="1400" dirty="0" smtClean="0"/>
                <a:t>       (</a:t>
              </a:r>
              <a:r>
                <a:rPr lang="en-US" sz="1400" dirty="0"/>
                <a:t>lambda (n name)</a:t>
              </a:r>
            </a:p>
            <a:p>
              <a:r>
                <a:rPr lang="en-US" sz="1400" dirty="0" smtClean="0"/>
                <a:t>	(</a:t>
              </a:r>
              <a:r>
                <a:rPr lang="en-US" sz="1400" dirty="0"/>
                <a:t>or (find-L-</a:t>
              </a:r>
              <a:r>
                <a:rPr lang="en-US" sz="1400" dirty="0" err="1"/>
                <a:t>Decl</a:t>
              </a:r>
              <a:r>
                <a:rPr lang="en-US" sz="1400" dirty="0"/>
                <a:t> name (&lt;- n) (index n))</a:t>
              </a:r>
            </a:p>
            <a:p>
              <a:r>
                <a:rPr lang="es-ES_tradnl" sz="1400" dirty="0"/>
                <a:t>	</a:t>
              </a:r>
              <a:r>
                <a:rPr lang="es-ES_tradnl" sz="1400" dirty="0" smtClean="0"/>
                <a:t>      (</a:t>
              </a:r>
              <a:r>
                <a:rPr lang="es-ES_tradnl" sz="1400" dirty="0"/>
                <a:t>-&gt;</a:t>
              </a:r>
              <a:r>
                <a:rPr lang="es-ES_tradnl" sz="1400" dirty="0" err="1"/>
                <a:t>DErr</a:t>
              </a:r>
              <a:r>
                <a:rPr lang="es-ES_tradnl" sz="1400" dirty="0"/>
                <a:t> (&lt;- (&lt;- n)))))))</a:t>
              </a:r>
              <a:endParaRPr lang="en-GB" sz="1400" dirty="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4641525" y="4110398"/>
              <a:ext cx="4189421" cy="1031915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L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 err="1"/>
                <a:t>Stmt</a:t>
              </a:r>
              <a:r>
                <a:rPr lang="en-GB" sz="1400" dirty="0"/>
                <a:t> (lambda (n name) #f))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 err="1"/>
                <a:t>Decl</a:t>
              </a:r>
              <a:r>
                <a:rPr lang="en-US" sz="1400" dirty="0"/>
                <a:t> (lambda (n name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	</a:t>
              </a:r>
              <a:r>
                <a:rPr lang="en-US" sz="1400" dirty="0" smtClean="0"/>
                <a:t>(</a:t>
              </a:r>
              <a:r>
                <a:rPr lang="en-US" sz="1400" dirty="0"/>
                <a:t>if (=? (-&gt;name n) name) n #f))))</a:t>
              </a:r>
              <a:endParaRPr lang="en-GB" sz="14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641525" y="5424271"/>
              <a:ext cx="4189421" cy="810101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Type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/>
                <a:t>Use (lambda (n) </a:t>
              </a:r>
              <a:r>
                <a:rPr lang="en-US" sz="1400" dirty="0" smtClean="0"/>
                <a:t>(=Type (=G</a:t>
              </a:r>
              <a:r>
                <a:rPr lang="en-US" sz="1400" dirty="0"/>
                <a:t>-</a:t>
              </a:r>
              <a:r>
                <a:rPr lang="en-US" sz="1400" dirty="0" err="1">
                  <a:solidFill>
                    <a:srgbClr val="FFFFFF"/>
                  </a:solidFill>
                </a:rPr>
                <a:t>Decl</a:t>
              </a:r>
              <a:r>
                <a:rPr lang="en-US" sz="1400" dirty="0">
                  <a:solidFill>
                    <a:srgbClr val="FFFFFF"/>
                  </a:solidFill>
                </a:rPr>
                <a:t> n (</a:t>
              </a:r>
              <a:r>
                <a:rPr lang="en-US" sz="1400" b="1" dirty="0">
                  <a:solidFill>
                    <a:srgbClr val="FFFFFF"/>
                  </a:solidFill>
                </a:rPr>
                <a:t>-&gt;name</a:t>
              </a:r>
              <a:r>
                <a:rPr lang="en-US" sz="1400" dirty="0">
                  <a:solidFill>
                    <a:srgbClr val="FFFFFF"/>
                  </a:solidFill>
                </a:rPr>
                <a:t> n))</a:t>
              </a:r>
              <a:r>
                <a:rPr lang="en-US" sz="1400" dirty="0"/>
                <a:t>)))</a:t>
              </a:r>
            </a:p>
            <a:p>
              <a:r>
                <a:rPr lang="fr-FR" sz="1400" dirty="0"/>
                <a:t> </a:t>
              </a:r>
              <a:r>
                <a:rPr lang="fr-FR" sz="1400" dirty="0" smtClean="0"/>
                <a:t> (</a:t>
              </a:r>
              <a:r>
                <a:rPr lang="fr-FR" sz="1400" dirty="0" err="1"/>
                <a:t>Decl</a:t>
              </a:r>
              <a:r>
                <a:rPr lang="fr-FR" sz="1400" dirty="0"/>
                <a:t> (lambda (n) (-&gt;type n)))</a:t>
              </a:r>
              <a:endParaRPr lang="en-GB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75492" y="3825055"/>
            <a:ext cx="2174769" cy="1665892"/>
            <a:chOff x="2654300" y="3825055"/>
            <a:chExt cx="2007479" cy="1665892"/>
          </a:xfrm>
        </p:grpSpPr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895161" y="5260633"/>
              <a:ext cx="25718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7356" y="5164192"/>
              <a:ext cx="195025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3927308" y="5164192"/>
              <a:ext cx="390049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182961" y="5030318"/>
              <a:ext cx="478818" cy="460629"/>
            </a:xfrm>
            <a:prstGeom prst="ellipse">
              <a:avLst/>
            </a:prstGeom>
            <a:solidFill>
              <a:srgbClr val="660066">
                <a:alpha val="20000"/>
              </a:srgbClr>
            </a:solidFill>
            <a:ln w="4445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ular Callout 55"/>
            <p:cNvSpPr/>
            <p:nvPr/>
          </p:nvSpPr>
          <p:spPr>
            <a:xfrm>
              <a:off x="2654300" y="3825055"/>
              <a:ext cx="1642134" cy="777831"/>
            </a:xfrm>
            <a:prstGeom prst="wedgeRectCallout">
              <a:avLst>
                <a:gd name="adj1" fmla="val 45541"/>
                <a:gd name="adj2" fmla="val 106074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queried information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229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Problem</a:t>
            </a:r>
            <a:br>
              <a:rPr lang="en-GB" b="1" dirty="0" smtClean="0"/>
            </a:br>
            <a:r>
              <a:rPr lang="en-GB" dirty="0" smtClean="0"/>
              <a:t>What </a:t>
            </a:r>
            <a:r>
              <a:rPr lang="en-GB" dirty="0"/>
              <a:t>do </a:t>
            </a:r>
            <a:r>
              <a:rPr lang="en-GB" dirty="0" smtClean="0"/>
              <a:t>you want to achieve?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Interactive, mutual-dependent analyses &amp; transformations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0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G</a:t>
            </a:r>
            <a:r>
              <a:rPr lang="en-US" sz="1400" b="1" dirty="0">
                <a:solidFill>
                  <a:srgbClr val="FFFF00"/>
                </a:solidFill>
              </a:rPr>
              <a:t>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rgbClr val="000000"/>
                </a:solidFill>
              </a:rPr>
              <a:t>2</a:t>
            </a:r>
            <a:endParaRPr lang="en-GB" sz="1400" b="1" dirty="0">
              <a:solidFill>
                <a:srgbClr val="000000"/>
              </a:solidFill>
            </a:endParaRPr>
          </a:p>
        </p:txBody>
      </p:sp>
      <p:cxnSp>
        <p:nvCxnSpPr>
          <p:cNvPr id="64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b="1" dirty="0">
                <a:solidFill>
                  <a:srgbClr val="FFFF00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dirty="0">
                <a:solidFill>
                  <a:schemeClr val="bg1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3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b="1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</a:t>
            </a:r>
            <a:r>
              <a:rPr lang="en-GB" sz="1400" dirty="0" smtClean="0">
                <a:solidFill>
                  <a:srgbClr val="F79646"/>
                </a:solidFill>
              </a:rPr>
              <a:t>attribute</a:t>
            </a:r>
          </a:p>
          <a:p>
            <a:r>
              <a:rPr lang="en-US" sz="1400" dirty="0" smtClean="0"/>
              <a:t>  (Use (lambda (n) 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n (-&gt;name n)))))</a:t>
            </a:r>
          </a:p>
          <a:p>
            <a:r>
              <a:rPr lang="fr-FR" sz="1400" dirty="0" smtClean="0"/>
              <a:t> 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4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 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</a:t>
            </a:r>
            <a:r>
              <a:rPr lang="en-US" sz="1400" dirty="0"/>
              <a:t>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5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84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</a:t>
            </a:r>
            <a:r>
              <a:rPr lang="hr-HR" sz="1400" dirty="0" smtClean="0">
                <a:solidFill>
                  <a:srgbClr val="FFFF00"/>
                </a:solidFill>
              </a:rPr>
              <a:t>=</a:t>
            </a:r>
            <a:r>
              <a:rPr lang="hr-HR" sz="1400" b="1" dirty="0" smtClean="0">
                <a:solidFill>
                  <a:srgbClr val="FFFF00"/>
                </a:solidFill>
              </a:rPr>
              <a:t>G</a:t>
            </a:r>
            <a:r>
              <a:rPr lang="hr-HR" sz="1400" b="1" dirty="0">
                <a:solidFill>
                  <a:srgbClr val="FFFF00"/>
                </a:solidFill>
              </a:rPr>
              <a:t>-Decl</a:t>
            </a:r>
            <a:r>
              <a:rPr lang="hr-HR" sz="1400" dirty="0"/>
              <a:t>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6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b="1" dirty="0">
                <a:solidFill>
                  <a:srgbClr val="FFFF00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7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>
                <a:solidFill>
                  <a:schemeClr val="bg1"/>
                </a:solidFill>
              </a:rPr>
              <a:t>or (find-L-</a:t>
            </a:r>
            <a:r>
              <a:rPr lang="en-GB" sz="1400" dirty="0" err="1">
                <a:solidFill>
                  <a:schemeClr val="bg1"/>
                </a:solidFill>
              </a:rPr>
              <a:t>Decl</a:t>
            </a:r>
            <a:r>
              <a:rPr lang="en-GB" sz="1400" dirty="0">
                <a:solidFill>
                  <a:schemeClr val="bg1"/>
                </a:solidFill>
              </a:rPr>
              <a:t> name </a:t>
            </a:r>
            <a:r>
              <a:rPr lang="en-GB" sz="1400" dirty="0"/>
              <a:t>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</a:t>
            </a:r>
            <a:r>
              <a:rPr lang="en-US" sz="1400" b="1" dirty="0">
                <a:solidFill>
                  <a:srgbClr val="FFFF00"/>
                </a:solidFill>
              </a:rPr>
              <a:t>find-L-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FF00"/>
                </a:solidFill>
              </a:rPr>
              <a:t>(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b="1" dirty="0">
                <a:solidFill>
                  <a:srgbClr val="FFFF00"/>
                </a:solidFill>
              </a:rPr>
              <a:t> (lambda (n name</a:t>
            </a:r>
            <a:r>
              <a:rPr lang="en-US" sz="1400" b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8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3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9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9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Type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10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16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294945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91351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(AST)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2962" y="5524171"/>
            <a:ext cx="40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passes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311005" y="4997506"/>
            <a:ext cx="1458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(source code)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36738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768757" y="5069481"/>
            <a:ext cx="3807894" cy="358108"/>
            <a:chOff x="2501056" y="5069481"/>
            <a:chExt cx="3834592" cy="358108"/>
          </a:xfrm>
        </p:grpSpPr>
        <p:sp>
          <p:nvSpPr>
            <p:cNvPr id="13" name="Curved Up Arrow 12"/>
            <p:cNvSpPr/>
            <p:nvPr/>
          </p:nvSpPr>
          <p:spPr>
            <a:xfrm>
              <a:off x="2501056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urved Up Arrow 61"/>
            <p:cNvSpPr/>
            <p:nvPr/>
          </p:nvSpPr>
          <p:spPr>
            <a:xfrm>
              <a:off x="2931502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Curved Up Arrow 62"/>
            <p:cNvSpPr/>
            <p:nvPr/>
          </p:nvSpPr>
          <p:spPr>
            <a:xfrm>
              <a:off x="335513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Curved Up Arrow 63"/>
            <p:cNvSpPr/>
            <p:nvPr/>
          </p:nvSpPr>
          <p:spPr>
            <a:xfrm>
              <a:off x="3778758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2215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40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</a:t>
            </a:r>
            <a:r>
              <a:rPr lang="fr-FR" sz="1400" b="1" dirty="0">
                <a:solidFill>
                  <a:srgbClr val="FFFF00"/>
                </a:solidFill>
              </a:rPr>
              <a:t>-&gt;type</a:t>
            </a:r>
            <a:r>
              <a:rPr lang="fr-FR" sz="1400" dirty="0"/>
              <a:t>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10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40" name="Oval 339"/>
          <p:cNvSpPr/>
          <p:nvPr/>
        </p:nvSpPr>
        <p:spPr>
          <a:xfrm>
            <a:off x="992389" y="4045838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358034" y="18244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0" name="Rectangle 319"/>
          <p:cNvSpPr/>
          <p:nvPr/>
        </p:nvSpPr>
        <p:spPr>
          <a:xfrm>
            <a:off x="5034682" y="1824410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1" name="Rectangle 320"/>
          <p:cNvSpPr/>
          <p:nvPr/>
        </p:nvSpPr>
        <p:spPr>
          <a:xfrm>
            <a:off x="5034682" y="310679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2" name="Oval 321"/>
          <p:cNvSpPr/>
          <p:nvPr/>
        </p:nvSpPr>
        <p:spPr>
          <a:xfrm>
            <a:off x="8480111" y="55529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8521567" y="465242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2435293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4476171" y="484777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573732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6521544" y="54620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8" name="Oval 327"/>
          <p:cNvSpPr/>
          <p:nvPr/>
        </p:nvSpPr>
        <p:spPr>
          <a:xfrm>
            <a:off x="7052255" y="54533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442461" y="600688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Rectangular Callout 329"/>
          <p:cNvSpPr/>
          <p:nvPr/>
        </p:nvSpPr>
        <p:spPr>
          <a:xfrm>
            <a:off x="6714067" y="4058817"/>
            <a:ext cx="2859154" cy="593612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never queries</a:t>
            </a:r>
          </a:p>
          <a:p>
            <a:pPr algn="ctr"/>
            <a:r>
              <a:rPr lang="en-GB" dirty="0" smtClean="0"/>
              <a:t>G-</a:t>
            </a:r>
            <a:r>
              <a:rPr lang="en-GB" dirty="0" err="1" smtClean="0"/>
              <a:t>Decl</a:t>
            </a:r>
            <a:r>
              <a:rPr lang="en-GB" dirty="0" smtClean="0"/>
              <a:t> of enclosing block</a:t>
            </a:r>
            <a:endParaRPr lang="en-GB" dirty="0"/>
          </a:p>
        </p:txBody>
      </p:sp>
      <p:sp>
        <p:nvSpPr>
          <p:cNvPr id="331" name="Rectangular Callout 330"/>
          <p:cNvSpPr/>
          <p:nvPr/>
        </p:nvSpPr>
        <p:spPr>
          <a:xfrm>
            <a:off x="365153" y="4058817"/>
            <a:ext cx="3483130" cy="593612"/>
          </a:xfrm>
          <a:prstGeom prst="wedgeRectCallout">
            <a:avLst>
              <a:gd name="adj1" fmla="val -27137"/>
              <a:gd name="adj2" fmla="val -23782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dependencies (short circuit evaluated control-flow)</a:t>
            </a:r>
            <a:endParaRPr lang="en-GB" dirty="0"/>
          </a:p>
        </p:txBody>
      </p:sp>
      <p:sp>
        <p:nvSpPr>
          <p:cNvPr id="332" name="Oval 331"/>
          <p:cNvSpPr/>
          <p:nvPr/>
        </p:nvSpPr>
        <p:spPr>
          <a:xfrm>
            <a:off x="8578297" y="5032461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3" name="Oval 332"/>
          <p:cNvSpPr/>
          <p:nvPr/>
        </p:nvSpPr>
        <p:spPr>
          <a:xfrm>
            <a:off x="865969" y="2459196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9" name="Rectangular Callout 318"/>
          <p:cNvSpPr/>
          <p:nvPr/>
        </p:nvSpPr>
        <p:spPr>
          <a:xfrm>
            <a:off x="0" y="0"/>
            <a:ext cx="9906000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complex to achieve manually</a:t>
            </a:r>
            <a:endParaRPr lang="en-GB" dirty="0"/>
          </a:p>
        </p:txBody>
      </p:sp>
      <p:sp>
        <p:nvSpPr>
          <p:cNvPr id="320" name="Rectangular Callout 319"/>
          <p:cNvSpPr/>
          <p:nvPr/>
        </p:nvSpPr>
        <p:spPr>
          <a:xfrm>
            <a:off x="1" y="6467721"/>
            <a:ext cx="9925596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008000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automatically in RAG-controlled rewriting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9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solidFill>
            <a:srgbClr val="660066">
              <a:alpha val="20000"/>
            </a:srgbClr>
          </a:solidFill>
          <a:ln w="25400">
            <a:solidFill>
              <a:srgbClr val="66006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2" name="Rectangular Callout 321"/>
          <p:cNvSpPr/>
          <p:nvPr/>
        </p:nvSpPr>
        <p:spPr>
          <a:xfrm>
            <a:off x="2268410" y="1650326"/>
            <a:ext cx="1923487" cy="984978"/>
          </a:xfrm>
          <a:prstGeom prst="wedgeRectCallout">
            <a:avLst>
              <a:gd name="adj1" fmla="val 77491"/>
              <a:gd name="adj2" fmla="val 4882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dependency on number of children</a:t>
            </a:r>
          </a:p>
        </p:txBody>
      </p:sp>
      <p:cxnSp>
        <p:nvCxnSpPr>
          <p:cNvPr id="323" name="Gerade Verbindung 72" descr=" 700"/>
          <p:cNvCxnSpPr>
            <a:cxnSpLocks noChangeShapeType="1"/>
            <a:stCxn id="21" idx="4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25400">
            <a:solidFill>
              <a:srgbClr val="660066"/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" name="Rectangular Callout 326"/>
          <p:cNvSpPr/>
          <p:nvPr/>
        </p:nvSpPr>
        <p:spPr>
          <a:xfrm>
            <a:off x="7374973" y="1650326"/>
            <a:ext cx="1923487" cy="500632"/>
          </a:xfrm>
          <a:prstGeom prst="wedgeRectCallout">
            <a:avLst>
              <a:gd name="adj1" fmla="val -46313"/>
              <a:gd name="adj2" fmla="val 23470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invalidations</a:t>
            </a:r>
          </a:p>
        </p:txBody>
      </p:sp>
      <p:sp>
        <p:nvSpPr>
          <p:cNvPr id="337" name="Rectangular Callout 336"/>
          <p:cNvSpPr/>
          <p:nvPr/>
        </p:nvSpPr>
        <p:spPr>
          <a:xfrm>
            <a:off x="7374973" y="2348125"/>
            <a:ext cx="1923487" cy="500632"/>
          </a:xfrm>
          <a:prstGeom prst="wedgeRectCallout">
            <a:avLst>
              <a:gd name="adj1" fmla="val 58833"/>
              <a:gd name="adj2" fmla="val 14016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add statement</a:t>
            </a:r>
          </a:p>
        </p:txBody>
      </p:sp>
    </p:spTree>
    <p:extLst>
      <p:ext uri="{BB962C8B-B14F-4D97-AF65-F5344CB8AC3E}">
        <p14:creationId xmlns:p14="http://schemas.microsoft.com/office/powerpoint/2010/main" val="247663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 animBg="1"/>
      <p:bldP spid="327" grpId="0" animBg="1"/>
      <p:bldP spid="3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8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5887879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0" name="Diagonal liegende Ecken des Rechtecks schneiden 452"/>
          <p:cNvSpPr/>
          <p:nvPr/>
        </p:nvSpPr>
        <p:spPr bwMode="auto">
          <a:xfrm>
            <a:off x="6086433" y="3899761"/>
            <a:ext cx="211276" cy="195025"/>
          </a:xfrm>
          <a:prstGeom prst="snip2DiagRect">
            <a:avLst/>
          </a:prstGeom>
          <a:solidFill>
            <a:schemeClr val="bg1"/>
          </a:solidFill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4342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0" grpId="0" animBg="1"/>
      <p:bldP spid="3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7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8" name="Oval 327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31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5665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2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5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  <a:r>
              <a:rPr lang="is-IS" dirty="0" smtClean="0"/>
              <a:t>…</a:t>
            </a:r>
            <a:endParaRPr lang="en-GB" dirty="0" smtClean="0"/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Rectangular Callout 331"/>
          <p:cNvSpPr/>
          <p:nvPr/>
        </p:nvSpPr>
        <p:spPr>
          <a:xfrm>
            <a:off x="7241533" y="3968169"/>
            <a:ext cx="1923487" cy="984978"/>
          </a:xfrm>
          <a:prstGeom prst="wedgeRectCallout">
            <a:avLst>
              <a:gd name="adj1" fmla="val -70394"/>
              <a:gd name="adj2" fmla="val -95903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r>
              <a:rPr lang="en-GB" dirty="0" smtClean="0"/>
              <a:t>and their dependencies deleted</a:t>
            </a: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82215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5" grpId="0" animBg="1"/>
      <p:bldP spid="326" grpId="0" animBg="1"/>
      <p:bldP spid="331" grpId="0" animBg="1"/>
      <p:bldP spid="3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1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26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660066"/>
          </a:solidFill>
          <a:ln w="25400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325384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Gerade Verbindung 72" descr=" 700"/>
          <p:cNvCxnSpPr>
            <a:cxnSpLocks noChangeShapeType="1"/>
            <a:stCxn id="319" idx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13223"/>
            <a:ext cx="0" cy="50577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  <a:endCxn id="287" idx="3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5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01431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(AST)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grpSp>
        <p:nvGrpSpPr>
          <p:cNvPr id="70" name="Group 69"/>
          <p:cNvGrpSpPr/>
          <p:nvPr/>
        </p:nvGrpSpPr>
        <p:grpSpPr>
          <a:xfrm>
            <a:off x="4473259" y="5069481"/>
            <a:ext cx="2103392" cy="358108"/>
            <a:chOff x="4217508" y="5069481"/>
            <a:chExt cx="2118140" cy="358108"/>
          </a:xfrm>
        </p:grpSpPr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22965" y="4246422"/>
            <a:ext cx="203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AG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22965" y="4999632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scheduled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30242" y="5371771"/>
            <a:ext cx="207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643"/>
          <p:cNvGrpSpPr>
            <a:grpSpLocks/>
          </p:cNvGrpSpPr>
          <p:nvPr/>
        </p:nvGrpSpPr>
        <p:grpSpPr bwMode="auto">
          <a:xfrm rot="16200000">
            <a:off x="5280337" y="3307566"/>
            <a:ext cx="184309" cy="211277"/>
            <a:chOff x="1454150" y="989112"/>
            <a:chExt cx="136525" cy="144016"/>
          </a:xfrm>
        </p:grpSpPr>
        <p:sp>
          <p:nvSpPr>
            <p:cNvPr id="35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0690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6900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2277004" cy="5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27481"/>
            <a:ext cx="0" cy="49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</p:cNvCxnSpPr>
          <p:nvPr/>
        </p:nvCxnSpPr>
        <p:spPr bwMode="auto">
          <a:xfrm flipV="1">
            <a:off x="6248786" y="2707472"/>
            <a:ext cx="344767" cy="4143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9" name="Group 643"/>
          <p:cNvGrpSpPr>
            <a:grpSpLocks/>
          </p:cNvGrpSpPr>
          <p:nvPr/>
        </p:nvGrpSpPr>
        <p:grpSpPr bwMode="auto">
          <a:xfrm rot="16200000">
            <a:off x="5444018" y="2966866"/>
            <a:ext cx="184309" cy="211277"/>
            <a:chOff x="1454150" y="989112"/>
            <a:chExt cx="136525" cy="144016"/>
          </a:xfrm>
        </p:grpSpPr>
        <p:sp>
          <p:nvSpPr>
            <p:cNvPr id="34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3" name="Group 643"/>
          <p:cNvGrpSpPr>
            <a:grpSpLocks/>
          </p:cNvGrpSpPr>
          <p:nvPr/>
        </p:nvGrpSpPr>
        <p:grpSpPr bwMode="auto">
          <a:xfrm rot="16200000">
            <a:off x="3046843" y="2963770"/>
            <a:ext cx="184309" cy="211277"/>
            <a:chOff x="1454150" y="989112"/>
            <a:chExt cx="136525" cy="144016"/>
          </a:xfrm>
        </p:grpSpPr>
        <p:sp>
          <p:nvSpPr>
            <p:cNvPr id="34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grpSp>
        <p:nvGrpSpPr>
          <p:cNvPr id="348" name="Group 643"/>
          <p:cNvGrpSpPr>
            <a:grpSpLocks/>
          </p:cNvGrpSpPr>
          <p:nvPr/>
        </p:nvGrpSpPr>
        <p:grpSpPr bwMode="auto">
          <a:xfrm rot="16200000">
            <a:off x="3505297" y="2964458"/>
            <a:ext cx="184309" cy="211277"/>
            <a:chOff x="1454150" y="989112"/>
            <a:chExt cx="136525" cy="144016"/>
          </a:xfrm>
        </p:grpSpPr>
        <p:sp>
          <p:nvSpPr>
            <p:cNvPr id="34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grpSp>
        <p:nvGrpSpPr>
          <p:cNvPr id="358" name="Group 643"/>
          <p:cNvGrpSpPr>
            <a:grpSpLocks/>
          </p:cNvGrpSpPr>
          <p:nvPr/>
        </p:nvGrpSpPr>
        <p:grpSpPr bwMode="auto">
          <a:xfrm rot="10800000">
            <a:off x="5240037" y="3502190"/>
            <a:ext cx="199668" cy="195025"/>
            <a:chOff x="1454150" y="989112"/>
            <a:chExt cx="136525" cy="144016"/>
          </a:xfrm>
        </p:grpSpPr>
        <p:sp>
          <p:nvSpPr>
            <p:cNvPr id="36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6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63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7" name="Oval 36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265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24" grpId="0" animBg="1"/>
      <p:bldP spid="3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Incremental evaluation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7" name="Oval 15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3260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Application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How works RAG-controlled rewriting!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Pattern attributes, transformer attributes &amp; rewrite deduction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8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Pattern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Attributes can arbitrary query ASGs:</a:t>
            </a:r>
          </a:p>
          <a:p>
            <a:pPr lvl="1"/>
            <a:r>
              <a:rPr lang="en-GB" dirty="0" smtClean="0">
                <a:sym typeface="Wingdings"/>
              </a:rPr>
              <a:t>including structural relations (reference attributes) and constraints (other attributes)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7963" y="3352801"/>
            <a:ext cx="4526492" cy="1600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my-pattern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Pattern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</a:t>
            </a:r>
            <a:r>
              <a:rPr lang="en-GB" sz="1400" i="1" dirty="0"/>
              <a:t>t</a:t>
            </a:r>
            <a:r>
              <a:rPr lang="en-GB" sz="1400" i="1" dirty="0" smtClean="0"/>
              <a:t>o-check-pattern-for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Query ASG and check constraints.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; Return nodes relevant for rewriting.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</a:t>
            </a:r>
            <a:endParaRPr lang="en-GB" sz="1400" dirty="0"/>
          </a:p>
        </p:txBody>
      </p:sp>
      <p:sp>
        <p:nvSpPr>
          <p:cNvPr id="5" name="Rectangular Callout 4"/>
          <p:cNvSpPr/>
          <p:nvPr/>
        </p:nvSpPr>
        <p:spPr>
          <a:xfrm>
            <a:off x="6053667" y="5245100"/>
            <a:ext cx="3150788" cy="881062"/>
          </a:xfrm>
          <a:prstGeom prst="wedgeRectCallout">
            <a:avLst>
              <a:gd name="adj1" fmla="val -8461"/>
              <a:gd name="adj2" fmla="val -83331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pattern can be deduced using analyses</a:t>
            </a:r>
          </a:p>
        </p:txBody>
      </p:sp>
      <p:sp>
        <p:nvSpPr>
          <p:cNvPr id="6" name="Oval 5"/>
          <p:cNvSpPr/>
          <p:nvPr/>
        </p:nvSpPr>
        <p:spPr>
          <a:xfrm>
            <a:off x="3535621" y="402580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2882371" y="3549554"/>
            <a:ext cx="1513417" cy="1358997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2" descr=" 700"/>
          <p:cNvCxnSpPr>
            <a:cxnSpLocks noChangeShapeType="1"/>
            <a:stCxn id="7" idx="0"/>
            <a:endCxn id="6" idx="0"/>
          </p:cNvCxnSpPr>
          <p:nvPr/>
        </p:nvCxnSpPr>
        <p:spPr bwMode="auto">
          <a:xfrm flipH="1">
            <a:off x="3637021" y="3549553"/>
            <a:ext cx="2058" cy="4762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15" idx="0"/>
            <a:endCxn id="6" idx="3"/>
          </p:cNvCxnSpPr>
          <p:nvPr/>
        </p:nvCxnSpPr>
        <p:spPr bwMode="auto">
          <a:xfrm flipV="1">
            <a:off x="3281363" y="4186780"/>
            <a:ext cx="283958" cy="22012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>
          <a:xfrm>
            <a:off x="3179963" y="4406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452"/>
          <p:cNvSpPr/>
          <p:nvPr/>
        </p:nvSpPr>
        <p:spPr bwMode="auto">
          <a:xfrm>
            <a:off x="3176723" y="4713526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8" name="Gerade Verbindung 72" descr=" 700"/>
          <p:cNvCxnSpPr>
            <a:cxnSpLocks noChangeShapeType="1"/>
            <a:stCxn id="15" idx="4"/>
            <a:endCxn id="16" idx="3"/>
          </p:cNvCxnSpPr>
          <p:nvPr/>
        </p:nvCxnSpPr>
        <p:spPr bwMode="auto">
          <a:xfrm>
            <a:off x="3281362" y="4595495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Isosceles Triangle 20"/>
          <p:cNvSpPr/>
          <p:nvPr/>
        </p:nvSpPr>
        <p:spPr>
          <a:xfrm>
            <a:off x="3435737" y="4305154"/>
            <a:ext cx="402838" cy="603396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Gerade Verbindung 72" descr=" 700"/>
          <p:cNvCxnSpPr>
            <a:cxnSpLocks noChangeShapeType="1"/>
            <a:stCxn id="21" idx="0"/>
            <a:endCxn id="6" idx="4"/>
          </p:cNvCxnSpPr>
          <p:nvPr/>
        </p:nvCxnSpPr>
        <p:spPr bwMode="auto">
          <a:xfrm flipH="1" flipV="1">
            <a:off x="3637022" y="4214398"/>
            <a:ext cx="135" cy="9075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Oval 26"/>
          <p:cNvSpPr/>
          <p:nvPr/>
        </p:nvSpPr>
        <p:spPr>
          <a:xfrm>
            <a:off x="3881638" y="4404899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27" idx="0"/>
            <a:endCxn id="6" idx="5"/>
          </p:cNvCxnSpPr>
          <p:nvPr/>
        </p:nvCxnSpPr>
        <p:spPr bwMode="auto">
          <a:xfrm flipH="1" flipV="1">
            <a:off x="3708722" y="4186780"/>
            <a:ext cx="274316" cy="21811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31"/>
          <p:cNvSpPr/>
          <p:nvPr/>
        </p:nvSpPr>
        <p:spPr>
          <a:xfrm>
            <a:off x="3537679" y="335905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1186250" y="3530601"/>
            <a:ext cx="1145788" cy="952470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1494567" y="4185603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5" name="Gerade Verbindung 72" descr=" 700"/>
          <p:cNvCxnSpPr>
            <a:cxnSpLocks noChangeShapeType="1"/>
            <a:endCxn id="72" idx="0"/>
          </p:cNvCxnSpPr>
          <p:nvPr/>
        </p:nvCxnSpPr>
        <p:spPr bwMode="auto">
          <a:xfrm>
            <a:off x="4133492" y="3826583"/>
            <a:ext cx="0" cy="62365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117" idx="1"/>
            <a:endCxn id="34" idx="6"/>
          </p:cNvCxnSpPr>
          <p:nvPr/>
        </p:nvCxnSpPr>
        <p:spPr bwMode="auto">
          <a:xfrm flipH="1" flipV="1">
            <a:off x="1697367" y="4279900"/>
            <a:ext cx="1376958" cy="22129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Gerade Verbindung 72" descr=" 700"/>
          <p:cNvCxnSpPr>
            <a:cxnSpLocks noChangeShapeType="1"/>
            <a:stCxn id="33" idx="0"/>
            <a:endCxn id="34" idx="0"/>
          </p:cNvCxnSpPr>
          <p:nvPr/>
        </p:nvCxnSpPr>
        <p:spPr bwMode="auto">
          <a:xfrm flipH="1">
            <a:off x="1595967" y="3530601"/>
            <a:ext cx="163177" cy="65500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33" idx="0"/>
          </p:cNvCxnSpPr>
          <p:nvPr/>
        </p:nvCxnSpPr>
        <p:spPr bwMode="auto">
          <a:xfrm>
            <a:off x="1759144" y="3530602"/>
            <a:ext cx="111990" cy="49529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Oval 44"/>
          <p:cNvSpPr/>
          <p:nvPr/>
        </p:nvSpPr>
        <p:spPr>
          <a:xfrm>
            <a:off x="1759144" y="4025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629629" y="3450867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8" name="Diagonal liegende Ecken des Rechtecks schneiden 452"/>
          <p:cNvSpPr/>
          <p:nvPr/>
        </p:nvSpPr>
        <p:spPr bwMode="auto">
          <a:xfrm>
            <a:off x="2626390" y="3757492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9" name="Gerade Verbindung 72" descr=" 700"/>
          <p:cNvCxnSpPr>
            <a:cxnSpLocks noChangeShapeType="1"/>
            <a:stCxn id="47" idx="4"/>
            <a:endCxn id="48" idx="3"/>
          </p:cNvCxnSpPr>
          <p:nvPr/>
        </p:nvCxnSpPr>
        <p:spPr bwMode="auto">
          <a:xfrm>
            <a:off x="2731029" y="3639461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Isosceles Triangle 49"/>
          <p:cNvSpPr/>
          <p:nvPr/>
        </p:nvSpPr>
        <p:spPr>
          <a:xfrm>
            <a:off x="2338916" y="3644932"/>
            <a:ext cx="788197" cy="307585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Gerade Verbindung 72" descr=" 700"/>
          <p:cNvCxnSpPr>
            <a:cxnSpLocks noChangeShapeType="1"/>
            <a:stCxn id="96" idx="0"/>
            <a:endCxn id="47" idx="2"/>
          </p:cNvCxnSpPr>
          <p:nvPr/>
        </p:nvCxnSpPr>
        <p:spPr bwMode="auto">
          <a:xfrm flipV="1">
            <a:off x="2014764" y="3545164"/>
            <a:ext cx="614866" cy="529841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stCxn id="95" idx="3"/>
            <a:endCxn id="6" idx="1"/>
          </p:cNvCxnSpPr>
          <p:nvPr/>
        </p:nvCxnSpPr>
        <p:spPr bwMode="auto">
          <a:xfrm>
            <a:off x="2938068" y="3488048"/>
            <a:ext cx="627253" cy="565375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72" descr=" 700"/>
          <p:cNvCxnSpPr>
            <a:cxnSpLocks noChangeShapeType="1"/>
            <a:endCxn id="32" idx="5"/>
          </p:cNvCxnSpPr>
          <p:nvPr/>
        </p:nvCxnSpPr>
        <p:spPr bwMode="auto">
          <a:xfrm flipH="1" flipV="1">
            <a:off x="3710780" y="3520029"/>
            <a:ext cx="422712" cy="306554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Gerade Verbindung 72" descr=" 700"/>
          <p:cNvCxnSpPr>
            <a:cxnSpLocks noChangeShapeType="1"/>
            <a:stCxn id="92" idx="1"/>
            <a:endCxn id="15" idx="6"/>
          </p:cNvCxnSpPr>
          <p:nvPr/>
        </p:nvCxnSpPr>
        <p:spPr bwMode="auto">
          <a:xfrm flipH="1" flipV="1">
            <a:off x="3382763" y="4501198"/>
            <a:ext cx="393237" cy="46752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/>
          <p:cNvSpPr/>
          <p:nvPr/>
        </p:nvSpPr>
        <p:spPr>
          <a:xfrm>
            <a:off x="1657744" y="3329338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4080673" y="44502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3776000" y="45010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2832429" y="3535248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2832429" y="344113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1961944" y="4075006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7" name="Rechteck 3"/>
          <p:cNvSpPr>
            <a:spLocks noChangeArrowheads="1"/>
          </p:cNvSpPr>
          <p:nvPr/>
        </p:nvSpPr>
        <p:spPr bwMode="auto">
          <a:xfrm>
            <a:off x="3740479" y="411866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8" name="Rechteck 3"/>
          <p:cNvSpPr>
            <a:spLocks noChangeArrowheads="1"/>
          </p:cNvSpPr>
          <p:nvPr/>
        </p:nvSpPr>
        <p:spPr bwMode="auto">
          <a:xfrm>
            <a:off x="3740479" y="4018337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9" name="Gerade Verbindung 72" descr=" 700"/>
          <p:cNvCxnSpPr>
            <a:cxnSpLocks noChangeShapeType="1"/>
            <a:endCxn id="98" idx="3"/>
          </p:cNvCxnSpPr>
          <p:nvPr/>
        </p:nvCxnSpPr>
        <p:spPr bwMode="auto">
          <a:xfrm flipH="1">
            <a:off x="3846117" y="4065253"/>
            <a:ext cx="136920" cy="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</p:cNvCxnSpPr>
          <p:nvPr/>
        </p:nvCxnSpPr>
        <p:spPr bwMode="auto">
          <a:xfrm>
            <a:off x="3983038" y="4065253"/>
            <a:ext cx="0" cy="4691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  <a:endCxn id="97" idx="3"/>
          </p:cNvCxnSpPr>
          <p:nvPr/>
        </p:nvCxnSpPr>
        <p:spPr bwMode="auto">
          <a:xfrm flipH="1">
            <a:off x="3846117" y="4112169"/>
            <a:ext cx="136920" cy="5340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  <a:stCxn id="113" idx="1"/>
            <a:endCxn id="94" idx="2"/>
          </p:cNvCxnSpPr>
          <p:nvPr/>
        </p:nvCxnSpPr>
        <p:spPr bwMode="auto">
          <a:xfrm flipH="1" flipV="1">
            <a:off x="2885248" y="3629081"/>
            <a:ext cx="890751" cy="82473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3776000" y="440690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3074325" y="4454282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3" name="Rectangular Callout 122"/>
          <p:cNvSpPr/>
          <p:nvPr/>
        </p:nvSpPr>
        <p:spPr>
          <a:xfrm>
            <a:off x="495301" y="5245100"/>
            <a:ext cx="5214408" cy="881063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 evaluation &gt;&gt;</a:t>
            </a:r>
          </a:p>
          <a:p>
            <a:pPr lvl="1" algn="ctr"/>
            <a:r>
              <a:rPr lang="en-GB" sz="2000" dirty="0" smtClean="0">
                <a:sym typeface="Wingdings"/>
              </a:rPr>
              <a:t>&gt;&gt; incremental pattern matching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0354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Transformer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 values can be functions encapsulating 	deduced transformations.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4892" y="2933701"/>
            <a:ext cx="6328833" cy="23749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my-transformation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Transformer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node-type-to-derive-transformation-for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Match fragments to transform (e.g., using pattern attributes).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</a:t>
            </a:r>
            <a:r>
              <a:rPr lang="en-GB" sz="1400" dirty="0" smtClean="0"/>
              <a:t>(and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   match?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If transformation is not applicable return </a:t>
            </a:r>
            <a:r>
              <a:rPr lang="en-GB" sz="1400" i="1" dirty="0" smtClean="0">
                <a:solidFill>
                  <a:srgbClr val="F79646"/>
                </a:solidFill>
              </a:rPr>
              <a:t>false</a:t>
            </a:r>
            <a:r>
              <a:rPr lang="en-GB" sz="1400" dirty="0" smtClean="0">
                <a:solidFill>
                  <a:srgbClr val="F79646"/>
                </a:solidFill>
              </a:rPr>
              <a:t>, </a:t>
            </a:r>
            <a:r>
              <a:rPr lang="is-IS" sz="1400" dirty="0" smtClean="0">
                <a:solidFill>
                  <a:srgbClr val="F79646"/>
                </a:solidFill>
              </a:rPr>
              <a:t>…</a:t>
            </a:r>
            <a:endParaRPr lang="en-GB" sz="1400" dirty="0" smtClean="0">
              <a:solidFill>
                <a:srgbClr val="FF6600"/>
              </a:solidFill>
            </a:endParaRPr>
          </a:p>
          <a:p>
            <a:r>
              <a:rPr lang="en-GB" sz="1400" dirty="0"/>
              <a:t>	 </a:t>
            </a:r>
            <a:r>
              <a:rPr lang="en-GB" sz="1400" dirty="0" smtClean="0"/>
              <a:t>  (</a:t>
            </a:r>
            <a:r>
              <a:rPr lang="en-GB" sz="1400" dirty="0"/>
              <a:t>lambda </a:t>
            </a:r>
            <a:r>
              <a:rPr lang="en-GB" sz="1400" dirty="0" smtClean="0"/>
              <a:t>()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is-IS" sz="1400" dirty="0" smtClean="0">
                <a:solidFill>
                  <a:srgbClr val="F79646"/>
                </a:solidFill>
              </a:rPr>
              <a:t>… </a:t>
            </a:r>
            <a:r>
              <a:rPr lang="en-GB" sz="1400" dirty="0" smtClean="0">
                <a:solidFill>
                  <a:srgbClr val="F79646"/>
                </a:solidFill>
              </a:rPr>
              <a:t>otherwise a deduced function encapsulating rewrites.</a:t>
            </a:r>
            <a:endParaRPr lang="en-GB" sz="1400" dirty="0" smtClean="0"/>
          </a:p>
          <a:p>
            <a:r>
              <a:rPr lang="en-GB" sz="1400" dirty="0" smtClean="0">
                <a:solidFill>
                  <a:srgbClr val="F79646"/>
                </a:solidFill>
              </a:rPr>
              <a:t>		; Apply rewrites on matched fragments.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)))</a:t>
            </a:r>
            <a:endParaRPr lang="en-GB" sz="1400" dirty="0"/>
          </a:p>
        </p:txBody>
      </p:sp>
      <p:sp>
        <p:nvSpPr>
          <p:cNvPr id="123" name="Rectangular Callout 122"/>
          <p:cNvSpPr/>
          <p:nvPr/>
        </p:nvSpPr>
        <p:spPr>
          <a:xfrm>
            <a:off x="495300" y="5626100"/>
            <a:ext cx="8915400" cy="500062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8151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From programmed through RAG-controlled to ‘wild’ graph rewriting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95300" y="2049464"/>
            <a:ext cx="6328833" cy="121443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Program with arbitrary interleaving of ASG queries &amp; rewrites:</a:t>
            </a:r>
            <a:endParaRPr lang="en-GB" sz="1400" dirty="0" smtClean="0"/>
          </a:p>
          <a:p>
            <a:r>
              <a:rPr lang="en-GB" sz="1400" dirty="0" smtClean="0"/>
              <a:t>(let ((c (-&gt;child n)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(n (if (=conditional-attribute c)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         (=reference-attribute-1 c) (=reference-attribute-2 c)))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(r-</a:t>
            </a:r>
            <a:r>
              <a:rPr lang="en-GB" sz="1400" dirty="0" err="1" smtClean="0"/>
              <a:t>subtree</a:t>
            </a:r>
            <a:r>
              <a:rPr lang="en-GB" sz="1400" dirty="0" smtClean="0"/>
              <a:t> n </a:t>
            </a:r>
            <a:r>
              <a:rPr lang="en-GB" sz="1400" i="1" dirty="0" smtClean="0"/>
              <a:t>some-new-fragment</a:t>
            </a:r>
            <a:r>
              <a:rPr lang="en-GB" sz="1400" dirty="0" smtClean="0"/>
              <a:t>))</a:t>
            </a:r>
            <a:endParaRPr lang="en-GB" sz="1400" dirty="0">
              <a:solidFill>
                <a:srgbClr val="F7964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" y="1739900"/>
            <a:ext cx="6328833" cy="309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en-GB" dirty="0" smtClean="0">
                <a:solidFill>
                  <a:schemeClr val="bg1"/>
                </a:solidFill>
              </a:rPr>
              <a:t>rogrammed rewriting via primitive API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95967" y="3365502"/>
            <a:ext cx="6328833" cy="1142999"/>
            <a:chOff x="1473200" y="3606801"/>
            <a:chExt cx="5842000" cy="1142999"/>
          </a:xfrm>
        </p:grpSpPr>
        <p:sp>
          <p:nvSpPr>
            <p:cNvPr id="6" name="Rectangle 5"/>
            <p:cNvSpPr/>
            <p:nvPr/>
          </p:nvSpPr>
          <p:spPr>
            <a:xfrm>
              <a:off x="1473200" y="3916363"/>
              <a:ext cx="5842000" cy="8334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Interactive use of pattern &amp; transformer attributes:</a:t>
              </a:r>
              <a:endParaRPr lang="en-GB" sz="1400" dirty="0" smtClean="0"/>
            </a:p>
            <a:p>
              <a:r>
                <a:rPr lang="en-GB" sz="1400" dirty="0" smtClean="0"/>
                <a:t>(let ((trans? (find (lambda (n) (=transformer n)) nodes))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(and trans? (trans?)))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3200" y="3606801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RAG-controlled rewriting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81867" y="4614865"/>
            <a:ext cx="6328833" cy="990599"/>
            <a:chOff x="2844800" y="5135564"/>
            <a:chExt cx="5842000" cy="990599"/>
          </a:xfrm>
        </p:grpSpPr>
        <p:sp>
          <p:nvSpPr>
            <p:cNvPr id="8" name="Rectangle 7"/>
            <p:cNvSpPr/>
            <p:nvPr/>
          </p:nvSpPr>
          <p:spPr>
            <a:xfrm>
              <a:off x="2844800" y="5445126"/>
              <a:ext cx="5842000" cy="6810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Use generic graph rewriter with transformer attributes:</a:t>
              </a:r>
              <a:endParaRPr lang="en-GB" sz="1400" dirty="0" smtClean="0"/>
            </a:p>
            <a:p>
              <a:r>
                <a:rPr lang="en-GB" sz="1400" dirty="0" smtClean="0"/>
                <a:t>(rewrite-all ‘bottom-up list-of-transformer-attributes ASG)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44800" y="5135564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wild </a:t>
              </a:r>
              <a:r>
                <a:rPr lang="en-GB" dirty="0">
                  <a:solidFill>
                    <a:schemeClr val="bg1"/>
                  </a:solidFill>
                </a:rPr>
                <a:t>rewriting (</a:t>
              </a:r>
              <a:r>
                <a:rPr lang="en-GB" dirty="0" err="1">
                  <a:solidFill>
                    <a:schemeClr val="bg1"/>
                  </a:solidFill>
                </a:rPr>
                <a:t>fixpoint</a:t>
              </a:r>
              <a:r>
                <a:rPr lang="en-GB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495300" y="5719763"/>
            <a:ext cx="8915400" cy="500400"/>
          </a:xfrm>
          <a:prstGeom prst="wedgeRectCallout">
            <a:avLst>
              <a:gd name="adj1" fmla="val -6727"/>
              <a:gd name="adj2" fmla="val -4152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</a:t>
            </a:r>
            <a:r>
              <a:rPr lang="en-GB" sz="2000" dirty="0" smtClean="0"/>
              <a:t>ll forms supported by </a:t>
            </a:r>
            <a:r>
              <a:rPr lang="en-GB" sz="2000" i="1" dirty="0" smtClean="0"/>
              <a:t>RACR</a:t>
            </a:r>
          </a:p>
        </p:txBody>
      </p:sp>
    </p:spTree>
    <p:extLst>
      <p:ext uri="{BB962C8B-B14F-4D97-AF65-F5344CB8AC3E}">
        <p14:creationId xmlns:p14="http://schemas.microsoft.com/office/powerpoint/2010/main" val="3365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Evaluation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is your proof of concept?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2863850"/>
            <a:ext cx="6934200" cy="130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fUML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Activity Diagrams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TTC 2015,</a:t>
            </a:r>
            <a:endParaRPr lang="en-US" i="1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questionnaires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LWC 2013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 auto-tuning case study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34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8</a:t>
            </a:r>
            <a:r>
              <a:rPr lang="en-GB" i="1" baseline="30000" dirty="0" smtClean="0"/>
              <a:t>th</a:t>
            </a:r>
            <a:r>
              <a:rPr lang="en-GB" i="1" dirty="0" smtClean="0"/>
              <a:t> Transformation Tool Contest</a:t>
            </a:r>
            <a:endParaRPr lang="en-GB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5366" y="2255839"/>
            <a:ext cx="8690039" cy="2719959"/>
            <a:chOff x="1502397" y="10484803"/>
            <a:chExt cx="14584680" cy="4945380"/>
          </a:xfrm>
        </p:grpSpPr>
        <p:pic>
          <p:nvPicPr>
            <p:cNvPr id="12" name="Picture 11" descr="poster-figur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397" y="10484803"/>
              <a:ext cx="14584680" cy="494538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2468778" y="11607800"/>
              <a:ext cx="298266" cy="304800"/>
            </a:xfrm>
            <a:prstGeom prst="ellipse">
              <a:avLst/>
            </a:prstGeom>
            <a:solidFill>
              <a:srgbClr val="FFC12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443378" y="12044810"/>
              <a:ext cx="859516" cy="12953"/>
            </a:xfrm>
            <a:prstGeom prst="straightConnector1">
              <a:avLst/>
            </a:prstGeom>
            <a:ln w="44450">
              <a:solidFill>
                <a:srgbClr val="FFC12D"/>
              </a:solidFill>
              <a:tailEnd type="arrow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031681" y="10665690"/>
              <a:ext cx="749797" cy="335756"/>
            </a:xfrm>
            <a:prstGeom prst="rect">
              <a:avLst/>
            </a:prstGeom>
            <a:solidFill>
              <a:srgbClr val="7ABF40"/>
            </a:soli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GB" sz="1200" dirty="0" smtClean="0"/>
                <a:t>= true</a:t>
              </a:r>
              <a:endParaRPr lang="en-GB" sz="1200" dirty="0"/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Task: execution of </a:t>
            </a:r>
            <a:r>
              <a:rPr lang="en-GB" i="1" dirty="0" err="1"/>
              <a:t>fUML</a:t>
            </a:r>
            <a:r>
              <a:rPr lang="en-GB" i="1" dirty="0"/>
              <a:t> Activity Diagrams</a:t>
            </a:r>
            <a:r>
              <a:rPr lang="en-GB" i="1" dirty="0" smtClean="0"/>
              <a:t>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use enabled analyses </a:t>
            </a:r>
            <a:r>
              <a:rPr lang="en-GB" dirty="0"/>
              <a:t>to guide </a:t>
            </a:r>
            <a:r>
              <a:rPr lang="en-GB" dirty="0" smtClean="0"/>
              <a:t>	incremental state transformations.</a:t>
            </a: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161002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8</a:t>
            </a:r>
            <a:r>
              <a:rPr lang="en-GB" i="1" baseline="30000" dirty="0"/>
              <a:t>th</a:t>
            </a:r>
            <a:r>
              <a:rPr lang="en-GB" i="1" dirty="0"/>
              <a:t> Transformation Tool Contest</a:t>
            </a:r>
            <a:endParaRPr lang="en-GB" dirty="0"/>
          </a:p>
        </p:txBody>
      </p:sp>
      <p:pic>
        <p:nvPicPr>
          <p:cNvPr id="5" name="Picture 4" descr="solution-awar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95" y="1248571"/>
            <a:ext cx="3877912" cy="506560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7359" y="2336800"/>
            <a:ext cx="3453341" cy="28575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Poster at the poster session</a:t>
            </a:r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</a:t>
            </a:r>
          </a:p>
          <a:p>
            <a:pPr marL="0" indent="0" algn="ctr">
              <a:buNone/>
            </a:pPr>
            <a:r>
              <a:rPr lang="en-GB" i="1" dirty="0" err="1" smtClean="0"/>
              <a:t>f</a:t>
            </a:r>
            <a:r>
              <a:rPr lang="en-GB" i="1" cap="small" dirty="0" err="1" smtClean="0"/>
              <a:t>UML</a:t>
            </a:r>
            <a:r>
              <a:rPr lang="en-GB" i="1" cap="small" dirty="0" smtClean="0"/>
              <a:t> Activity Diagrams with RAG-controlled Rewriting:</a:t>
            </a:r>
          </a:p>
          <a:p>
            <a:pPr marL="0" indent="0" algn="ctr">
              <a:buNone/>
            </a:pPr>
            <a:r>
              <a:rPr lang="en-GB" i="1" cap="small" dirty="0" smtClean="0"/>
              <a:t>A RACR Solution of The TTC 2015 Model Execution Case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1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1" dirty="0" smtClean="0"/>
              <a:t>Language Workbench Challenge 2013</a:t>
            </a:r>
            <a:endParaRPr lang="en-GB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5016502"/>
            <a:ext cx="8915400" cy="952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update of computed 	values &amp; rendering.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867434" y="1732969"/>
            <a:ext cx="8150155" cy="3129420"/>
            <a:chOff x="1143609" y="1910770"/>
            <a:chExt cx="6839291" cy="2844927"/>
          </a:xfrm>
        </p:grpSpPr>
        <p:pic>
          <p:nvPicPr>
            <p:cNvPr id="8" name="Picture 7" descr="correct-questionnair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09" y="1910770"/>
              <a:ext cx="1621536" cy="2606040"/>
            </a:xfrm>
            <a:prstGeom prst="rect">
              <a:avLst/>
            </a:prstGeom>
          </p:spPr>
        </p:pic>
        <p:pic>
          <p:nvPicPr>
            <p:cNvPr id="9" name="Picture 8" descr="correct-questionnair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06" y="1910770"/>
              <a:ext cx="1621536" cy="2844927"/>
            </a:xfrm>
            <a:prstGeom prst="rect">
              <a:avLst/>
            </a:prstGeom>
          </p:spPr>
        </p:pic>
        <p:pic>
          <p:nvPicPr>
            <p:cNvPr id="10" name="Picture 9" descr="correct-questionnaire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004" y="1918009"/>
              <a:ext cx="1621536" cy="2837688"/>
            </a:xfrm>
            <a:prstGeom prst="rect">
              <a:avLst/>
            </a:prstGeom>
          </p:spPr>
        </p:pic>
        <p:pic>
          <p:nvPicPr>
            <p:cNvPr id="11" name="Picture 10" descr="correct-questionnaire-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364" y="1918009"/>
              <a:ext cx="1621536" cy="2837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57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  <a:endParaRPr lang="en-GB" sz="1400" i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emand-driven reference 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680118" y="2392085"/>
            <a:ext cx="344396" cy="24587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2963" y="4246422"/>
            <a:ext cx="245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0" name="Group 59"/>
          <p:cNvGrpSpPr/>
          <p:nvPr/>
        </p:nvGrpSpPr>
        <p:grpSpPr>
          <a:xfrm>
            <a:off x="4853806" y="3985034"/>
            <a:ext cx="477724" cy="932365"/>
            <a:chOff x="4099438" y="3985033"/>
            <a:chExt cx="440976" cy="932365"/>
          </a:xfrm>
        </p:grpSpPr>
        <p:grpSp>
          <p:nvGrpSpPr>
            <p:cNvPr id="62" name="Group 61"/>
            <p:cNvGrpSpPr/>
            <p:nvPr/>
          </p:nvGrpSpPr>
          <p:grpSpPr>
            <a:xfrm>
              <a:off x="4099438" y="3985033"/>
              <a:ext cx="203985" cy="932365"/>
              <a:chOff x="4099438" y="3985033"/>
              <a:chExt cx="203985" cy="932365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4099438" y="3985033"/>
                <a:ext cx="201650" cy="92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101773" y="4189700"/>
                <a:ext cx="201650" cy="92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101773" y="4388595"/>
                <a:ext cx="201650" cy="9299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101773" y="4612028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101773" y="4824407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 rot="16200000">
              <a:off x="4062353" y="4325794"/>
              <a:ext cx="700432" cy="25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 smtClean="0"/>
                <a:t>demand</a:t>
              </a:r>
              <a:endParaRPr lang="en-GB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7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auto-tuning case study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95301" y="1568959"/>
            <a:ext cx="6080734" cy="3948232"/>
            <a:chOff x="143614" y="260283"/>
            <a:chExt cx="8909500" cy="6267035"/>
          </a:xfrm>
        </p:grpSpPr>
        <p:sp>
          <p:nvSpPr>
            <p:cNvPr id="5" name="Rectangle 4"/>
            <p:cNvSpPr/>
            <p:nvPr/>
          </p:nvSpPr>
          <p:spPr>
            <a:xfrm>
              <a:off x="151190" y="1563008"/>
              <a:ext cx="2860524" cy="4681714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rgbClr val="3366FF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532" y="4080510"/>
              <a:ext cx="2301709" cy="170815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2157250" y="4640907"/>
              <a:ext cx="321564" cy="224536"/>
            </a:xfrm>
            <a:prstGeom prst="rect">
              <a:avLst/>
            </a:prstGeom>
          </p:spPr>
        </p:pic>
        <p:pic>
          <p:nvPicPr>
            <p:cNvPr id="8" name="Picture 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95592" y="4634204"/>
              <a:ext cx="321564" cy="224536"/>
            </a:xfrm>
            <a:prstGeom prst="rect">
              <a:avLst/>
            </a:prstGeom>
          </p:spPr>
        </p:pic>
        <p:pic>
          <p:nvPicPr>
            <p:cNvPr id="9" name="Picture 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2782" y="4633392"/>
              <a:ext cx="321564" cy="224536"/>
            </a:xfrm>
            <a:prstGeom prst="rect">
              <a:avLst/>
            </a:prstGeom>
          </p:spPr>
        </p:pic>
        <p:pic>
          <p:nvPicPr>
            <p:cNvPr id="10" name="Picture 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0204" y="5349083"/>
              <a:ext cx="321564" cy="224536"/>
            </a:xfrm>
            <a:prstGeom prst="rect">
              <a:avLst/>
            </a:prstGeom>
          </p:spPr>
        </p:pic>
        <p:pic>
          <p:nvPicPr>
            <p:cNvPr id="11" name="Picture 1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72476" y="5349084"/>
              <a:ext cx="321564" cy="22453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532" y="1663490"/>
              <a:ext cx="2301709" cy="1160355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532" y="3220720"/>
              <a:ext cx="2301709" cy="43217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5158859"/>
              <a:ext cx="232597" cy="145373"/>
            </a:xfrm>
            <a:prstGeom prst="rect">
              <a:avLst/>
            </a:prstGeom>
          </p:spPr>
        </p:pic>
        <p:pic>
          <p:nvPicPr>
            <p:cNvPr id="15" name="Picture 14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4444359"/>
              <a:ext cx="232597" cy="145373"/>
            </a:xfrm>
            <a:prstGeom prst="rect">
              <a:avLst/>
            </a:prstGeom>
          </p:spPr>
        </p:pic>
        <p:sp>
          <p:nvSpPr>
            <p:cNvPr id="16" name="Isosceles Triangle 15"/>
            <p:cNvSpPr/>
            <p:nvPr/>
          </p:nvSpPr>
          <p:spPr>
            <a:xfrm>
              <a:off x="143614" y="1379796"/>
              <a:ext cx="2879541" cy="193054"/>
            </a:xfrm>
            <a:prstGeom prst="triangle">
              <a:avLst>
                <a:gd name="adj" fmla="val 77087"/>
              </a:avLst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3139356" y="404556"/>
              <a:ext cx="5913758" cy="5840167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 descr="trans-cambrionix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40" y="2917029"/>
              <a:ext cx="2040811" cy="1607620"/>
            </a:xfrm>
            <a:prstGeom prst="rect">
              <a:avLst/>
            </a:prstGeom>
          </p:spPr>
        </p:pic>
        <p:pic>
          <p:nvPicPr>
            <p:cNvPr id="19" name="Picture 18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199" y="3801166"/>
              <a:ext cx="1832961" cy="1145600"/>
            </a:xfrm>
            <a:prstGeom prst="rect">
              <a:avLst/>
            </a:prstGeom>
          </p:spPr>
        </p:pic>
        <p:pic>
          <p:nvPicPr>
            <p:cNvPr id="20" name="Picture 19" descr="trans-cubietruck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76" y="260283"/>
              <a:ext cx="1821565" cy="1217443"/>
            </a:xfrm>
            <a:prstGeom prst="rect">
              <a:avLst/>
            </a:prstGeom>
          </p:spPr>
        </p:pic>
        <p:pic>
          <p:nvPicPr>
            <p:cNvPr id="21" name="Picture 20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868" y="730517"/>
              <a:ext cx="1832961" cy="1145600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V="1">
              <a:off x="4859250" y="1622994"/>
              <a:ext cx="1728124" cy="1446747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569887" y="2420303"/>
              <a:ext cx="107507" cy="496726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127263" y="3005429"/>
              <a:ext cx="801007" cy="345625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389742" y="3351054"/>
              <a:ext cx="1430730" cy="160750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5116853" y="3819346"/>
              <a:ext cx="521276" cy="166671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859250" y="4074429"/>
              <a:ext cx="1141367" cy="964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4569887" y="4299479"/>
              <a:ext cx="289364" cy="321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578199" y="1268036"/>
              <a:ext cx="562718" cy="191764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884773" y="1695017"/>
              <a:ext cx="0" cy="402186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7608175" y="1876116"/>
              <a:ext cx="232778" cy="659403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7840954" y="1675024"/>
              <a:ext cx="675492" cy="1242005"/>
            </a:xfrm>
            <a:prstGeom prst="line">
              <a:avLst/>
            </a:prstGeom>
            <a:ln w="44450">
              <a:solidFill>
                <a:srgbClr val="008000"/>
              </a:solidFill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30780" y="2917029"/>
              <a:ext cx="1185666" cy="1068988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317404" y="4564161"/>
              <a:ext cx="401103" cy="145242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402507" y="4838004"/>
              <a:ext cx="0" cy="329537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5741" y="905179"/>
              <a:ext cx="2926387" cy="0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510307">
              <a:off x="3140751" y="4221924"/>
              <a:ext cx="1264639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Cambrionix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(power)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8800892">
              <a:off x="5788866" y="5526374"/>
              <a:ext cx="1415646" cy="586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CubieBoard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(worker)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9221073">
              <a:off x="6824396" y="4600772"/>
              <a:ext cx="792612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switch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29403" y="327096"/>
              <a:ext cx="1261152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CubieTruck</a:t>
              </a:r>
              <a:endParaRPr lang="en-GB" sz="1000" i="1" dirty="0" smtClean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(master)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3703991">
              <a:off x="7729955" y="2132404"/>
              <a:ext cx="1367852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n</a:t>
              </a:r>
              <a:r>
                <a:rPr lang="en-GB" sz="1000" dirty="0" smtClean="0">
                  <a:latin typeface="Arial"/>
                  <a:cs typeface="Arial"/>
                </a:rPr>
                <a:t>etwork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9161702">
              <a:off x="5038157" y="1998288"/>
              <a:ext cx="1116479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p</a:t>
              </a:r>
              <a:r>
                <a:rPr lang="en-GB" sz="1000" dirty="0" smtClean="0">
                  <a:latin typeface="Arial"/>
                  <a:cs typeface="Arial"/>
                </a:rPr>
                <a:t>ower link</a:t>
              </a:r>
              <a:endParaRPr lang="en-GB" sz="1000" dirty="0">
                <a:latin typeface="Arial"/>
                <a:cs typeface="Arial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333750" y="1230847"/>
              <a:ext cx="762511" cy="1639294"/>
            </a:xfrm>
            <a:prstGeom prst="line">
              <a:avLst/>
            </a:prstGeom>
            <a:ln w="44450">
              <a:solidFill>
                <a:srgbClr val="660066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3963521">
              <a:off x="2937408" y="1770061"/>
              <a:ext cx="1877040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power control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2631" y="5736543"/>
              <a:ext cx="2860524" cy="43968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Arial"/>
                  <a:cs typeface="Arial"/>
                </a:rPr>
                <a:t>virtual world</a:t>
              </a:r>
              <a:endParaRPr lang="en-GB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-221121" y="2142203"/>
              <a:ext cx="1160356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w</a:t>
              </a:r>
              <a:r>
                <a:rPr lang="en-GB" sz="900" dirty="0" smtClean="0">
                  <a:solidFill>
                    <a:schemeClr val="bg1"/>
                  </a:solidFill>
                </a:rPr>
                <a:t>eb interface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-495017" y="4731653"/>
              <a:ext cx="1708151" cy="40585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abstract syntax graph (runtime model)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8468607">
              <a:off x="4419363" y="1716337"/>
              <a:ext cx="4477608" cy="3915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anchorCtr="0">
              <a:prstTxWarp prst="textArchDown">
                <a:avLst>
                  <a:gd name="adj" fmla="val 20015246"/>
                </a:avLst>
              </a:prstTxWarp>
              <a:spAutoFit/>
            </a:bodyPr>
            <a:lstStyle/>
            <a:p>
              <a:pPr algn="ctr"/>
              <a:r>
                <a:rPr lang="en-US" sz="2400" cap="none" spc="0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Arial"/>
                  <a:cs typeface="Arial"/>
                </a:rPr>
                <a:t>real world</a:t>
              </a:r>
              <a:endParaRPr lang="en-US" sz="24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62765" y="5600542"/>
              <a:ext cx="1561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42448" y="5600542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00189" y="4893509"/>
              <a:ext cx="30669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79872" y="48935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932272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161847" y="4893959"/>
              <a:ext cx="4609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41530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939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463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62765" y="4890334"/>
              <a:ext cx="7968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Straight Connector 58"/>
            <p:cNvCxnSpPr>
              <a:stCxn id="70" idx="0"/>
              <a:endCxn id="67" idx="3"/>
            </p:cNvCxnSpPr>
            <p:nvPr/>
          </p:nvCxnSpPr>
          <p:spPr>
            <a:xfrm flipV="1">
              <a:off x="1127007" y="4650899"/>
              <a:ext cx="222559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0"/>
              <a:endCxn id="67" idx="4"/>
            </p:cNvCxnSpPr>
            <p:nvPr/>
          </p:nvCxnSpPr>
          <p:spPr>
            <a:xfrm flipV="1">
              <a:off x="1403023" y="4672913"/>
              <a:ext cx="0" cy="558633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0"/>
              <a:endCxn id="67" idx="5"/>
            </p:cNvCxnSpPr>
            <p:nvPr/>
          </p:nvCxnSpPr>
          <p:spPr>
            <a:xfrm flipH="1" flipV="1">
              <a:off x="1456480" y="4650899"/>
              <a:ext cx="242493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1" idx="0"/>
              <a:endCxn id="67" idx="5"/>
            </p:cNvCxnSpPr>
            <p:nvPr/>
          </p:nvCxnSpPr>
          <p:spPr>
            <a:xfrm flipH="1" flipV="1">
              <a:off x="1456480" y="4650899"/>
              <a:ext cx="703316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2" idx="0"/>
              <a:endCxn id="68" idx="3"/>
            </p:cNvCxnSpPr>
            <p:nvPr/>
          </p:nvCxnSpPr>
          <p:spPr>
            <a:xfrm flipV="1">
              <a:off x="1127007" y="5359853"/>
              <a:ext cx="222559" cy="126071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3" idx="1"/>
              <a:endCxn id="68" idx="5"/>
            </p:cNvCxnSpPr>
            <p:nvPr/>
          </p:nvCxnSpPr>
          <p:spPr>
            <a:xfrm flipH="1" flipV="1">
              <a:off x="1456480" y="5359853"/>
              <a:ext cx="189036" cy="148085"/>
            </a:xfrm>
            <a:prstGeom prst="line">
              <a:avLst/>
            </a:prstGeom>
            <a:ln w="22225">
              <a:solidFill>
                <a:srgbClr val="008000">
                  <a:alpha val="50000"/>
                </a:srgbClr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7" idx="0"/>
              <a:endCxn id="66" idx="4"/>
            </p:cNvCxnSpPr>
            <p:nvPr/>
          </p:nvCxnSpPr>
          <p:spPr>
            <a:xfrm flipV="1">
              <a:off x="1403023" y="4274950"/>
              <a:ext cx="0" cy="247642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327423" y="4124629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1327423" y="4522592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1327423" y="523154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1623373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>
              <a:off x="1051407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>
              <a:off x="2084196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1051407" y="5485924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1623373" y="5485924"/>
              <a:ext cx="151200" cy="15032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Straight Connector 73"/>
            <p:cNvCxnSpPr>
              <a:stCxn id="70" idx="6"/>
              <a:endCxn id="69" idx="2"/>
            </p:cNvCxnSpPr>
            <p:nvPr/>
          </p:nvCxnSpPr>
          <p:spPr>
            <a:xfrm>
              <a:off x="1202607" y="4850877"/>
              <a:ext cx="42076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0" idx="4"/>
              <a:endCxn id="72" idx="0"/>
            </p:cNvCxnSpPr>
            <p:nvPr/>
          </p:nvCxnSpPr>
          <p:spPr>
            <a:xfrm>
              <a:off x="1127007" y="4926037"/>
              <a:ext cx="0" cy="55988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ightning Bolt 75"/>
            <p:cNvSpPr/>
            <p:nvPr/>
          </p:nvSpPr>
          <p:spPr>
            <a:xfrm rot="20541596">
              <a:off x="1209428" y="313729"/>
              <a:ext cx="545764" cy="628649"/>
            </a:xfrm>
            <a:prstGeom prst="lightningBolt">
              <a:avLst/>
            </a:prstGeom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2631" y="486523"/>
              <a:ext cx="1343157" cy="7816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events</a:t>
              </a:r>
            </a:p>
            <a:p>
              <a:pPr algn="ctr"/>
              <a:r>
                <a:rPr lang="en-GB" sz="800" dirty="0" smtClean="0"/>
                <a:t>(indexing requests,</a:t>
              </a:r>
            </a:p>
            <a:p>
              <a:pPr algn="ctr"/>
              <a:r>
                <a:rPr lang="en-GB" sz="800" dirty="0" smtClean="0"/>
                <a:t>device removed/unavailable, etc.)</a:t>
              </a:r>
              <a:endParaRPr lang="en-GB" sz="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24550" y="2898383"/>
              <a:ext cx="597884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o</a:t>
              </a:r>
              <a:r>
                <a:rPr lang="en-GB" sz="800" dirty="0" smtClean="0">
                  <a:solidFill>
                    <a:schemeClr val="bg1"/>
                  </a:solidFill>
                </a:rPr>
                <a:t>bserve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79" name="Picture 78" descr="wikipedia-logo-v2-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91" y="4980879"/>
              <a:ext cx="684284" cy="785557"/>
            </a:xfrm>
            <a:prstGeom prst="rect">
              <a:avLst/>
            </a:prstGeom>
          </p:spPr>
        </p:pic>
        <p:cxnSp>
          <p:nvCxnSpPr>
            <p:cNvPr id="80" name="Straight Connector 79"/>
            <p:cNvCxnSpPr/>
            <p:nvPr/>
          </p:nvCxnSpPr>
          <p:spPr>
            <a:xfrm flipH="1" flipV="1">
              <a:off x="1208850" y="4929576"/>
              <a:ext cx="1061275" cy="229283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1202608" y="5391115"/>
              <a:ext cx="1209152" cy="24513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1753143" y="4935925"/>
              <a:ext cx="516982" cy="423928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206298" y="4939101"/>
              <a:ext cx="321920" cy="21276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774573" y="2791750"/>
              <a:ext cx="0" cy="479080"/>
            </a:xfrm>
            <a:prstGeom prst="line">
              <a:avLst/>
            </a:prstGeom>
            <a:ln w="73025">
              <a:solidFill>
                <a:schemeClr val="bg1"/>
              </a:solidFill>
              <a:headEnd type="non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27756" y="3270830"/>
              <a:ext cx="2199319" cy="194762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-99048" y="3328424"/>
              <a:ext cx="916210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controller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68533" y="3454955"/>
              <a:ext cx="2301708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 queue &amp; dispatch</a:t>
              </a:r>
              <a:endParaRPr lang="en-GB" sz="8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7264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86280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24891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44399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772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1768223" y="3620606"/>
              <a:ext cx="1" cy="514514"/>
            </a:xfrm>
            <a:prstGeom prst="line">
              <a:avLst/>
            </a:prstGeom>
            <a:ln w="73025">
              <a:solidFill>
                <a:schemeClr val="bg1"/>
              </a:solidFill>
              <a:headEnd type="triangl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2387557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604956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8376" y="3662662"/>
              <a:ext cx="976514" cy="39082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>
                  <a:solidFill>
                    <a:schemeClr val="bg1"/>
                  </a:solidFill>
                </a:rPr>
                <a:t>updates (rewrites)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97" name="Picture 9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214181" y="4678439"/>
              <a:ext cx="1338309" cy="934491"/>
            </a:xfrm>
            <a:prstGeom prst="rect">
              <a:avLst/>
            </a:prstGeom>
          </p:spPr>
        </p:pic>
        <p:pic>
          <p:nvPicPr>
            <p:cNvPr id="98" name="Picture 9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284157" y="5115170"/>
              <a:ext cx="1338309" cy="934491"/>
            </a:xfrm>
            <a:prstGeom prst="rect">
              <a:avLst/>
            </a:prstGeom>
          </p:spPr>
        </p:pic>
        <p:pic>
          <p:nvPicPr>
            <p:cNvPr id="99" name="Picture 9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6699579" y="2513089"/>
              <a:ext cx="1338309" cy="934491"/>
            </a:xfrm>
            <a:prstGeom prst="rect">
              <a:avLst/>
            </a:prstGeom>
          </p:spPr>
        </p:pic>
        <p:pic>
          <p:nvPicPr>
            <p:cNvPr id="100" name="Picture 9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766985" y="2068272"/>
              <a:ext cx="1338309" cy="934491"/>
            </a:xfrm>
            <a:prstGeom prst="rect">
              <a:avLst/>
            </a:prstGeom>
          </p:spPr>
        </p:pic>
        <p:pic>
          <p:nvPicPr>
            <p:cNvPr id="101" name="Picture 10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445549" y="1415938"/>
              <a:ext cx="1338309" cy="934491"/>
            </a:xfrm>
            <a:prstGeom prst="rect">
              <a:avLst/>
            </a:prstGeom>
          </p:spPr>
        </p:pic>
        <p:pic>
          <p:nvPicPr>
            <p:cNvPr id="102" name="Picture 101" descr="scenario-batman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586842"/>
              <a:ext cx="2259396" cy="191949"/>
            </a:xfrm>
            <a:prstGeom prst="rect">
              <a:avLst/>
            </a:prstGeom>
          </p:spPr>
        </p:pic>
        <p:pic>
          <p:nvPicPr>
            <p:cNvPr id="103" name="Picture 102" descr="scenario-dash-power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1663491"/>
              <a:ext cx="2263062" cy="432585"/>
            </a:xfrm>
            <a:prstGeom prst="rect">
              <a:avLst/>
            </a:prstGeom>
          </p:spPr>
        </p:pic>
        <p:pic>
          <p:nvPicPr>
            <p:cNvPr id="104" name="Picture 103" descr="scenario-robin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353828"/>
              <a:ext cx="2263062" cy="192260"/>
            </a:xfrm>
            <a:prstGeom prst="rect">
              <a:avLst/>
            </a:prstGeom>
          </p:spPr>
        </p:pic>
        <p:pic>
          <p:nvPicPr>
            <p:cNvPr id="105" name="Picture 104" descr="scenario-waster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113650"/>
              <a:ext cx="2264946" cy="192421"/>
            </a:xfrm>
            <a:prstGeom prst="rect">
              <a:avLst/>
            </a:prstGeom>
          </p:spPr>
        </p:pic>
      </p:grpSp>
      <p:sp>
        <p:nvSpPr>
          <p:cNvPr id="106" name="Content Placeholder 2"/>
          <p:cNvSpPr>
            <a:spLocks noGrp="1"/>
          </p:cNvSpPr>
          <p:nvPr>
            <p:ph idx="1"/>
          </p:nvPr>
        </p:nvSpPr>
        <p:spPr>
          <a:xfrm>
            <a:off x="6686550" y="2043404"/>
            <a:ext cx="2724150" cy="311279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 et al.</a:t>
            </a:r>
          </a:p>
          <a:p>
            <a:pPr marL="0" indent="0" algn="ctr">
              <a:buNone/>
            </a:pPr>
            <a:r>
              <a:rPr lang="en-GB" i="1" cap="small" dirty="0" smtClean="0"/>
              <a:t>Using Reference Attribute Grammar-Controlled Rewriting for Energy Auto-Tuning</a:t>
            </a:r>
          </a:p>
          <a:p>
            <a:pPr marL="0" indent="0" algn="ctr">
              <a:buNone/>
            </a:pPr>
            <a:r>
              <a:rPr lang="en-GB" dirty="0"/>
              <a:t>10th International Workshop on Models@</a:t>
            </a:r>
            <a:r>
              <a:rPr lang="en-GB" dirty="0" smtClean="0"/>
              <a:t>run.time,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492299" y="5482064"/>
            <a:ext cx="8915400" cy="88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energy efficient 	scheduling of indexing tasks.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38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Intention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are you up to?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for incremental runtime models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2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 smtClean="0"/>
              <a:t>world model &amp; controller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Intended application: runtime models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3479091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2622963" y="5438286"/>
            <a:ext cx="207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analyses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81217" y="1149351"/>
            <a:ext cx="5306227" cy="2685026"/>
            <a:chOff x="1589527" y="1155701"/>
            <a:chExt cx="4898056" cy="2685026"/>
          </a:xfrm>
        </p:grpSpPr>
        <p:sp>
          <p:nvSpPr>
            <p:cNvPr id="66" name="Cloud 65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loud 66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loud 67"/>
            <p:cNvSpPr/>
            <p:nvPr/>
          </p:nvSpPr>
          <p:spPr>
            <a:xfrm>
              <a:off x="467563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Cloud 68"/>
            <p:cNvSpPr/>
            <p:nvPr/>
          </p:nvSpPr>
          <p:spPr>
            <a:xfrm>
              <a:off x="3752112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loud 69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269784" y="2635250"/>
              <a:ext cx="537662" cy="1205477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011907" y="1312387"/>
            <a:ext cx="2724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GB" sz="4800" dirty="0" smtClean="0">
                <a:solidFill>
                  <a:schemeClr val="accent1">
                    <a:lumMod val="75000"/>
                  </a:schemeClr>
                </a:solidFill>
              </a:rPr>
              <a:t>eal world</a:t>
            </a:r>
          </a:p>
        </p:txBody>
      </p:sp>
      <p:sp>
        <p:nvSpPr>
          <p:cNvPr id="80" name="Left Brace 79"/>
          <p:cNvSpPr/>
          <p:nvPr/>
        </p:nvSpPr>
        <p:spPr>
          <a:xfrm rot="16200000">
            <a:off x="5510662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/>
          <p:cNvSpPr txBox="1"/>
          <p:nvPr/>
        </p:nvSpPr>
        <p:spPr>
          <a:xfrm>
            <a:off x="4659513" y="5438989"/>
            <a:ext cx="20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updates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4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indefinit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indefinit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/>
      <p:bldP spid="80" grpId="0" animBg="1"/>
      <p:bldP spid="8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Conclusion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was it all about?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060701"/>
            <a:ext cx="6934200" cy="1104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enables incremental, interactive, mutual-dependent analyses and transformations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485900" y="1804270"/>
            <a:ext cx="6934200" cy="3572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enables interactive, mutual-dependent </a:t>
            </a:r>
            <a:r>
              <a:rPr lang="en-US" cap="small" dirty="0" smtClean="0">
                <a:solidFill>
                  <a:srgbClr val="008000"/>
                </a:solidFill>
              </a:rPr>
              <a:t>Analyses</a:t>
            </a:r>
            <a:r>
              <a:rPr lang="en-US" dirty="0" smtClean="0"/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Transformations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by seamlessly combining </a:t>
            </a:r>
            <a:r>
              <a:rPr lang="en-US" cap="small" dirty="0" smtClean="0">
                <a:solidFill>
                  <a:srgbClr val="008000"/>
                </a:solidFill>
              </a:rPr>
              <a:t>Reference Attribute Grammars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Graph Rewriting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uch that </a:t>
            </a:r>
            <a:r>
              <a:rPr lang="en-US" cap="small" dirty="0" smtClean="0">
                <a:solidFill>
                  <a:srgbClr val="008000"/>
                </a:solidFill>
              </a:rPr>
              <a:t>Analyses can Guide and Deduce Rewrites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</a:t>
            </a:r>
            <a:r>
              <a:rPr lang="en-US" cap="small" dirty="0" smtClean="0">
                <a:solidFill>
                  <a:srgbClr val="3366FF"/>
                </a:solidFill>
              </a:rPr>
              <a:t>Rewrites Update Analyses</a:t>
            </a:r>
            <a:r>
              <a:rPr lang="en-US" cap="small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they influence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using a well-balanced set of </a:t>
            </a:r>
            <a:r>
              <a:rPr lang="en-US" cap="small" dirty="0" smtClean="0">
                <a:solidFill>
                  <a:srgbClr val="008000"/>
                </a:solidFill>
              </a:rPr>
              <a:t>Query-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Rewrite-Functions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constructing a </a:t>
            </a:r>
            <a:r>
              <a:rPr lang="en-US" cap="small" dirty="0" smtClean="0">
                <a:solidFill>
                  <a:srgbClr val="008000"/>
                </a:solidFill>
              </a:rPr>
              <a:t>Dynamic Attribute Dependency Graph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that can be used for </a:t>
            </a:r>
            <a:r>
              <a:rPr lang="en-US" cap="small" dirty="0" smtClean="0">
                <a:solidFill>
                  <a:srgbClr val="3366FF"/>
                </a:solidFill>
              </a:rPr>
              <a:t>Dynamic Attribute Invalidation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achieving </a:t>
            </a:r>
            <a:r>
              <a:rPr lang="en-US" cap="small" dirty="0" smtClean="0">
                <a:solidFill>
                  <a:srgbClr val="660066"/>
                </a:solidFill>
              </a:rPr>
              <a:t>Incremental Analyses and Transformations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7457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ncremental, interactive, mutual-dependent analyses and transformations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27011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RAG-controlled rewriting</a:t>
            </a:r>
            <a:endParaRPr lang="en-GB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was it all about?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446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Backup slides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dependency over-approximations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Dynamic dependency over-approximations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5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0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74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>
            <a:off x="4823406" y="3121795"/>
            <a:ext cx="44947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Gerade Verbindung 72" descr=" 700"/>
          <p:cNvCxnSpPr>
            <a:cxnSpLocks noChangeShapeType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</p:cNvCxnSpPr>
          <p:nvPr/>
        </p:nvCxnSpPr>
        <p:spPr bwMode="auto">
          <a:xfrm flipH="1">
            <a:off x="3242314" y="2348125"/>
            <a:ext cx="306931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Gerade Verbindung 72" descr=" 700"/>
          <p:cNvCxnSpPr>
            <a:cxnSpLocks noChangeShapeType="1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Gerade Verbindung 72" descr=" 700"/>
          <p:cNvCxnSpPr>
            <a:cxnSpLocks noChangeShapeType="1"/>
          </p:cNvCxnSpPr>
          <p:nvPr/>
        </p:nvCxnSpPr>
        <p:spPr bwMode="auto">
          <a:xfrm>
            <a:off x="3242314" y="2343840"/>
            <a:ext cx="0" cy="1360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" name="Rectangle 245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247" name="Gerade Verbindung 72" descr=" 700"/>
          <p:cNvCxnSpPr>
            <a:cxnSpLocks noChangeShapeType="1"/>
            <a:endCxn id="246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>
            <a:off x="1371009" y="4002619"/>
            <a:ext cx="2149912" cy="6322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8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5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242314" y="3715439"/>
            <a:ext cx="348259" cy="428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2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0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7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Gerade Verbindung 72" descr=" 700"/>
          <p:cNvCxnSpPr>
            <a:cxnSpLocks noChangeShapeType="1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Rectangular Callout 155"/>
          <p:cNvSpPr/>
          <p:nvPr/>
        </p:nvSpPr>
        <p:spPr>
          <a:xfrm>
            <a:off x="6320912" y="4249318"/>
            <a:ext cx="2844108" cy="91847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dependency over-approximations</a:t>
            </a:r>
          </a:p>
        </p:txBody>
      </p:sp>
      <p:sp>
        <p:nvSpPr>
          <p:cNvPr id="296" name="Rectangular Callout 295"/>
          <p:cNvSpPr/>
          <p:nvPr/>
        </p:nvSpPr>
        <p:spPr>
          <a:xfrm>
            <a:off x="3349111" y="5471891"/>
            <a:ext cx="5819993" cy="68708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pessimistic (correct</a:t>
            </a:r>
            <a:r>
              <a:rPr lang="en-GB" dirty="0" smtClean="0"/>
              <a:t>), </a:t>
            </a:r>
            <a:r>
              <a:rPr lang="en-GB" dirty="0"/>
              <a:t>generic</a:t>
            </a:r>
            <a:r>
              <a:rPr lang="en-GB" dirty="0" smtClean="0"/>
              <a:t>, algorithmic approach,</a:t>
            </a:r>
          </a:p>
          <a:p>
            <a:pPr algn="ctr"/>
            <a:r>
              <a:rPr lang="en-GB" dirty="0" smtClean="0"/>
              <a:t>not dynamic invariant proof</a:t>
            </a: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297" name="Rectangular Callout 296"/>
          <p:cNvSpPr/>
          <p:nvPr/>
        </p:nvSpPr>
        <p:spPr>
          <a:xfrm>
            <a:off x="3347600" y="4249317"/>
            <a:ext cx="2845620" cy="918476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lways invalidate when queried information changes</a:t>
            </a:r>
          </a:p>
        </p:txBody>
      </p: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98" name="Up Arrow 297"/>
          <p:cNvSpPr/>
          <p:nvPr/>
        </p:nvSpPr>
        <p:spPr>
          <a:xfrm rot="5400000">
            <a:off x="6121283" y="4356860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00" name="Oval 299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652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demand-driven reference attribute grammar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8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088550" y="1510248"/>
            <a:ext cx="169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graph-based transform.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0895" y="1510247"/>
            <a:ext cx="25707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</a:t>
            </a:r>
          </a:p>
          <a:p>
            <a:pPr algn="ct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demand-driven reference attribute grammar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081668" y="1510247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1" y="4999632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4" name="Group 63"/>
          <p:cNvGrpSpPr/>
          <p:nvPr/>
        </p:nvGrpSpPr>
        <p:grpSpPr>
          <a:xfrm>
            <a:off x="1591283" y="1155701"/>
            <a:ext cx="6095620" cy="2685026"/>
            <a:chOff x="1589527" y="1155701"/>
            <a:chExt cx="5626726" cy="2685026"/>
          </a:xfrm>
        </p:grpSpPr>
        <p:sp>
          <p:nvSpPr>
            <p:cNvPr id="23" name="Cloud 22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loud 75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Cloud 78"/>
            <p:cNvSpPr/>
            <p:nvPr/>
          </p:nvSpPr>
          <p:spPr>
            <a:xfrm>
              <a:off x="540430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loud 79"/>
            <p:cNvSpPr/>
            <p:nvPr/>
          </p:nvSpPr>
          <p:spPr>
            <a:xfrm>
              <a:off x="4478888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Cloud 74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244384" y="2635250"/>
              <a:ext cx="610521" cy="1158386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ightning Bolt 17"/>
          <p:cNvSpPr/>
          <p:nvPr/>
        </p:nvSpPr>
        <p:spPr>
          <a:xfrm>
            <a:off x="4730616" y="4081560"/>
            <a:ext cx="914490" cy="807640"/>
          </a:xfrm>
          <a:prstGeom prst="lightningBolt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2913025" y="1312387"/>
            <a:ext cx="292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tx2">
                    <a:lumMod val="50000"/>
                  </a:schemeClr>
                </a:solidFill>
              </a:rPr>
              <a:t>interaction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(AST)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code for further tooling)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FF0000"/>
                </a:solidFill>
              </a:rPr>
              <a:t>interactive, mutual-dependent analyses &amp; transformations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2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3" grpId="0"/>
      <p:bldP spid="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622962" y="1510247"/>
            <a:ext cx="3517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 &amp; transformations</a:t>
            </a:r>
          </a:p>
          <a:p>
            <a:pPr algn="ctr"/>
            <a:r>
              <a:rPr lang="en-GB" sz="1400" i="1" dirty="0" smtClean="0">
                <a:solidFill>
                  <a:schemeClr val="bg1">
                    <a:lumMod val="50000"/>
                  </a:schemeClr>
                </a:solidFill>
              </a:rPr>
              <a:t>reference attribute grammar controlled rewriting</a:t>
            </a:r>
            <a:endParaRPr lang="en-GB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6140571" y="1539026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40575" y="1510247"/>
            <a:ext cx="64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GB" sz="40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209312" y="1862890"/>
            <a:ext cx="344396" cy="35170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6248647" y="3341167"/>
            <a:ext cx="344396" cy="5605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351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model of language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0574" y="2802909"/>
            <a:ext cx="56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7240" y="4997506"/>
            <a:ext cx="351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 deduced dependencies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Straight Connector 72"/>
          <p:cNvCxnSpPr/>
          <p:nvPr/>
        </p:nvCxnSpPr>
        <p:spPr>
          <a:xfrm>
            <a:off x="6410053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140058" y="3899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050629" y="5069482"/>
            <a:ext cx="507212" cy="333153"/>
            <a:chOff x="5585196" y="5069481"/>
            <a:chExt cx="468196" cy="333153"/>
          </a:xfrm>
        </p:grpSpPr>
        <p:sp>
          <p:nvSpPr>
            <p:cNvPr id="56" name="Curved Up Arrow 55"/>
            <p:cNvSpPr/>
            <p:nvPr/>
          </p:nvSpPr>
          <p:spPr>
            <a:xfrm>
              <a:off x="5846917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Curved Up Arrow 57"/>
            <p:cNvSpPr/>
            <p:nvPr/>
          </p:nvSpPr>
          <p:spPr>
            <a:xfrm>
              <a:off x="5585196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81217" y="1149351"/>
            <a:ext cx="5306227" cy="2685026"/>
            <a:chOff x="1367277" y="1149351"/>
            <a:chExt cx="4898056" cy="2685026"/>
          </a:xfrm>
        </p:grpSpPr>
        <p:grpSp>
          <p:nvGrpSpPr>
            <p:cNvPr id="55" name="Group 54"/>
            <p:cNvGrpSpPr/>
            <p:nvPr/>
          </p:nvGrpSpPr>
          <p:grpSpPr>
            <a:xfrm>
              <a:off x="1367277" y="1149351"/>
              <a:ext cx="4898056" cy="2685026"/>
              <a:chOff x="1589527" y="1155701"/>
              <a:chExt cx="4898056" cy="2685026"/>
            </a:xfrm>
          </p:grpSpPr>
          <p:sp>
            <p:nvSpPr>
              <p:cNvPr id="66" name="Cloud 65"/>
              <p:cNvSpPr/>
              <p:nvPr/>
            </p:nvSpPr>
            <p:spPr>
              <a:xfrm>
                <a:off x="1589527" y="1663700"/>
                <a:ext cx="1795492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Cloud 66"/>
              <p:cNvSpPr/>
              <p:nvPr/>
            </p:nvSpPr>
            <p:spPr>
              <a:xfrm>
                <a:off x="3992834" y="137054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Cloud 67"/>
              <p:cNvSpPr/>
              <p:nvPr/>
            </p:nvSpPr>
            <p:spPr>
              <a:xfrm>
                <a:off x="4675634" y="1663700"/>
                <a:ext cx="1811949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Cloud 68"/>
              <p:cNvSpPr/>
              <p:nvPr/>
            </p:nvSpPr>
            <p:spPr>
              <a:xfrm>
                <a:off x="3752112" y="1155701"/>
                <a:ext cx="2164751" cy="11269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Cloud 69"/>
              <p:cNvSpPr/>
              <p:nvPr/>
            </p:nvSpPr>
            <p:spPr>
              <a:xfrm>
                <a:off x="2718399" y="127793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3879188" y="2540374"/>
                <a:ext cx="625591" cy="1253262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3136900" y="2447764"/>
                <a:ext cx="688975" cy="139296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421196" y="2540374"/>
                <a:ext cx="684647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554933" y="2540374"/>
                <a:ext cx="631941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5269784" y="2635250"/>
                <a:ext cx="537662" cy="1205477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2688945" y="1312386"/>
              <a:ext cx="26976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accent1">
                      <a:lumMod val="75000"/>
                    </a:schemeClr>
                  </a:solidFill>
                </a:rPr>
                <a:t>interaction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(AST)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code for further tooling)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84" name="Rectangular Callout 83"/>
          <p:cNvSpPr/>
          <p:nvPr/>
        </p:nvSpPr>
        <p:spPr>
          <a:xfrm>
            <a:off x="2583128" y="5777554"/>
            <a:ext cx="4151577" cy="534346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language processor</a:t>
            </a:r>
            <a:endParaRPr lang="en-GB" sz="2800" dirty="0"/>
          </a:p>
        </p:txBody>
      </p:sp>
      <p:sp>
        <p:nvSpPr>
          <p:cNvPr id="85" name="TextBox 84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4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Solution</a:t>
            </a:r>
            <a:br>
              <a:rPr lang="en-GB" b="1" dirty="0" smtClean="0"/>
            </a:br>
            <a:r>
              <a:rPr lang="en-GB" dirty="0" smtClean="0"/>
              <a:t>What is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 attribute grammars, ASGs, RAG-controlled rewriting &amp;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RACR</a:t>
            </a:r>
            <a:r>
              <a:rPr lang="en-US" i="1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55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4420</Words>
  <Application>Microsoft Macintosh PowerPoint</Application>
  <PresentationFormat>A4 Paper (210x297 mm)</PresentationFormat>
  <Paragraphs>2120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Reference Attribute Grammar controlled Rewriting</vt:lpstr>
      <vt:lpstr>The Problem What do you want to achieve?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The Solution What is RAG-controlled rewriting?</vt:lpstr>
      <vt:lpstr>Reference attribute grammars &amp; ASGs</vt:lpstr>
      <vt:lpstr>Reference attribute grammars &amp; ASGs</vt:lpstr>
      <vt:lpstr>Reference attribute grammars &amp; ASGs</vt:lpstr>
      <vt:lpstr>Reference attribute grammars &amp; ASGs</vt:lpstr>
      <vt:lpstr>RAG-controlled rewriting</vt:lpstr>
      <vt:lpstr>RACR</vt:lpstr>
      <vt:lpstr>The Implementation How works RAG-controlled rewriting?</vt:lpstr>
      <vt:lpstr>Query &amp; rewrite functions</vt:lpstr>
      <vt:lpstr>Query &amp; rewrite functions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The Application How works RAG-controlled rewriting!</vt:lpstr>
      <vt:lpstr>Pattern attributes</vt:lpstr>
      <vt:lpstr>Transformer attributes</vt:lpstr>
      <vt:lpstr>From programmed through RAG-controlled to ‘wild’ graph rewriting</vt:lpstr>
      <vt:lpstr>The Evaluation What is your proof of concept?</vt:lpstr>
      <vt:lpstr>8th Transformation Tool Contest</vt:lpstr>
      <vt:lpstr>8th Transformation Tool Contest</vt:lpstr>
      <vt:lpstr>Language Workbench Challenge 2013</vt:lpstr>
      <vt:lpstr>Energy auto-tuning case study</vt:lpstr>
      <vt:lpstr>The Intention What are you up to?</vt:lpstr>
      <vt:lpstr>Intended application: runtime models</vt:lpstr>
      <vt:lpstr>The Conclusion What was it all about?</vt:lpstr>
      <vt:lpstr>PowerPoint Presentation</vt:lpstr>
      <vt:lpstr>Backup slides</vt:lpstr>
      <vt:lpstr>Dynamic dependency over-approximations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Christoff Bürger</dc:creator>
  <cp:lastModifiedBy>Christoff Bürger</cp:lastModifiedBy>
  <cp:revision>313</cp:revision>
  <dcterms:created xsi:type="dcterms:W3CDTF">2015-10-15T15:35:22Z</dcterms:created>
  <dcterms:modified xsi:type="dcterms:W3CDTF">2015-10-28T02:42:36Z</dcterms:modified>
</cp:coreProperties>
</file>